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theme/themeOverride1.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6981" r:id="rId1"/>
  </p:sldMasterIdLst>
  <p:notesMasterIdLst>
    <p:notesMasterId r:id="rId24"/>
  </p:notesMasterIdLst>
  <p:handoutMasterIdLst>
    <p:handoutMasterId r:id="rId25"/>
  </p:handoutMasterIdLst>
  <p:sldIdLst>
    <p:sldId id="2025" r:id="rId2"/>
    <p:sldId id="2030" r:id="rId3"/>
    <p:sldId id="2016" r:id="rId4"/>
    <p:sldId id="2031" r:id="rId5"/>
    <p:sldId id="2013" r:id="rId6"/>
    <p:sldId id="2014" r:id="rId7"/>
    <p:sldId id="2032" r:id="rId8"/>
    <p:sldId id="2015" r:id="rId9"/>
    <p:sldId id="2019" r:id="rId10"/>
    <p:sldId id="2020" r:id="rId11"/>
    <p:sldId id="2034" r:id="rId12"/>
    <p:sldId id="2021" r:id="rId13"/>
    <p:sldId id="2035" r:id="rId14"/>
    <p:sldId id="2033" r:id="rId15"/>
    <p:sldId id="2037" r:id="rId16"/>
    <p:sldId id="2028" r:id="rId17"/>
    <p:sldId id="2036" r:id="rId18"/>
    <p:sldId id="2038" r:id="rId19"/>
    <p:sldId id="2023" r:id="rId20"/>
    <p:sldId id="2026" r:id="rId21"/>
    <p:sldId id="2029" r:id="rId22"/>
    <p:sldId id="2027" r:id="rId23"/>
  </p:sldIdLst>
  <p:sldSz cx="9144000" cy="6858000" type="screen4x3"/>
  <p:notesSz cx="7010400" cy="9296400"/>
  <p:defaultTextStyle>
    <a:defPPr>
      <a:defRPr lang="en-US"/>
    </a:defPPr>
    <a:lvl1pPr algn="r" rtl="0" eaLnBrk="0" fontAlgn="base" hangingPunct="0">
      <a:spcBef>
        <a:spcPct val="0"/>
      </a:spcBef>
      <a:spcAft>
        <a:spcPct val="0"/>
      </a:spcAft>
      <a:defRPr sz="2400" kern="1200">
        <a:solidFill>
          <a:schemeClr val="tx1"/>
        </a:solidFill>
        <a:latin typeface="Arial Unicode MS" pitchFamily="34" charset="-128"/>
        <a:ea typeface="+mn-ea"/>
        <a:cs typeface="+mn-cs"/>
      </a:defRPr>
    </a:lvl1pPr>
    <a:lvl2pPr marL="457200" algn="r" rtl="0" eaLnBrk="0" fontAlgn="base" hangingPunct="0">
      <a:spcBef>
        <a:spcPct val="0"/>
      </a:spcBef>
      <a:spcAft>
        <a:spcPct val="0"/>
      </a:spcAft>
      <a:defRPr sz="2400" kern="1200">
        <a:solidFill>
          <a:schemeClr val="tx1"/>
        </a:solidFill>
        <a:latin typeface="Arial Unicode MS" pitchFamily="34" charset="-128"/>
        <a:ea typeface="+mn-ea"/>
        <a:cs typeface="+mn-cs"/>
      </a:defRPr>
    </a:lvl2pPr>
    <a:lvl3pPr marL="914400" algn="r" rtl="0" eaLnBrk="0" fontAlgn="base" hangingPunct="0">
      <a:spcBef>
        <a:spcPct val="0"/>
      </a:spcBef>
      <a:spcAft>
        <a:spcPct val="0"/>
      </a:spcAft>
      <a:defRPr sz="2400" kern="1200">
        <a:solidFill>
          <a:schemeClr val="tx1"/>
        </a:solidFill>
        <a:latin typeface="Arial Unicode MS" pitchFamily="34" charset="-128"/>
        <a:ea typeface="+mn-ea"/>
        <a:cs typeface="+mn-cs"/>
      </a:defRPr>
    </a:lvl3pPr>
    <a:lvl4pPr marL="1371600" algn="r" rtl="0" eaLnBrk="0" fontAlgn="base" hangingPunct="0">
      <a:spcBef>
        <a:spcPct val="0"/>
      </a:spcBef>
      <a:spcAft>
        <a:spcPct val="0"/>
      </a:spcAft>
      <a:defRPr sz="2400" kern="1200">
        <a:solidFill>
          <a:schemeClr val="tx1"/>
        </a:solidFill>
        <a:latin typeface="Arial Unicode MS" pitchFamily="34" charset="-128"/>
        <a:ea typeface="+mn-ea"/>
        <a:cs typeface="+mn-cs"/>
      </a:defRPr>
    </a:lvl4pPr>
    <a:lvl5pPr marL="1828800" algn="r" rtl="0" eaLnBrk="0" fontAlgn="base" hangingPunct="0">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Case" initials="B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99FF33"/>
    <a:srgbClr val="00FFFF"/>
    <a:srgbClr val="000000"/>
    <a:srgbClr val="990033"/>
    <a:srgbClr val="FF0000"/>
    <a:srgbClr val="CC99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8" autoAdjust="0"/>
    <p:restoredTop sz="99763" autoAdjust="0"/>
  </p:normalViewPr>
  <p:slideViewPr>
    <p:cSldViewPr>
      <p:cViewPr>
        <p:scale>
          <a:sx n="90" d="100"/>
          <a:sy n="90" d="100"/>
        </p:scale>
        <p:origin x="-1692"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75" d="100"/>
          <a:sy n="75" d="100"/>
        </p:scale>
        <p:origin x="-3114" y="-10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AREIT-FILE01\Home$\svenkatesh\Senior%20Living\Graphs\Paper1\graph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NAREIT-FILE01\Home$\svenkatesh\Senior%20Living\Graphs\Paper1\graph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embeddings/oleObject4.bin"/></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Current Supply of Seniors Housing, </a:t>
            </a:r>
          </a:p>
          <a:p>
            <a:pPr>
              <a:defRPr sz="2000"/>
            </a:pPr>
            <a:r>
              <a:rPr lang="en-US" sz="2000"/>
              <a:t>cumulative, by type and year</a:t>
            </a:r>
          </a:p>
        </c:rich>
      </c:tx>
      <c:layout>
        <c:manualLayout>
          <c:xMode val="edge"/>
          <c:yMode val="edge"/>
          <c:x val="0.3117130410166295"/>
          <c:y val="1.2151871427030525E-2"/>
        </c:manualLayout>
      </c:layout>
      <c:overlay val="1"/>
    </c:title>
    <c:autoTitleDeleted val="0"/>
    <c:plotArea>
      <c:layout>
        <c:manualLayout>
          <c:layoutTarget val="inner"/>
          <c:xMode val="edge"/>
          <c:yMode val="edge"/>
          <c:x val="0.13192049061500163"/>
          <c:y val="4.8803503667613393E-2"/>
          <c:w val="0.84787532808398947"/>
          <c:h val="0.71476117772860093"/>
        </c:manualLayout>
      </c:layout>
      <c:barChart>
        <c:barDir val="col"/>
        <c:grouping val="stacked"/>
        <c:varyColors val="0"/>
        <c:ser>
          <c:idx val="0"/>
          <c:order val="0"/>
          <c:tx>
            <c:v>Nursing</c:v>
          </c:tx>
          <c:spPr>
            <a:pattFill prst="ltUpDiag">
              <a:fgClr>
                <a:schemeClr val="tx1"/>
              </a:fgClr>
              <a:bgClr>
                <a:schemeClr val="bg1"/>
              </a:bgClr>
            </a:pattFill>
            <a:ln>
              <a:solidFill>
                <a:sysClr val="windowText" lastClr="000000"/>
              </a:solidFill>
            </a:ln>
          </c:spPr>
          <c:invertIfNegative val="0"/>
          <c:cat>
            <c:numRef>
              <c:f>'C:\Users\svenkatesh\AppData\Local\Microsoft\Windows\Temporary Internet Files\Content.Outlook\H413GSCO\[Seniors Housing and Care Supply Growth Proxy.xlsx]Data'!$A$87:$A$141</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'C:\Users\svenkatesh\AppData\Local\Microsoft\Windows\Temporary Internet Files\Content.Outlook\H413GSCO\[Seniors Housing and Care Supply Growth Proxy.xlsx]Data'!$AB$87:$AB$141</c:f>
              <c:numCache>
                <c:formatCode>General</c:formatCode>
                <c:ptCount val="55"/>
                <c:pt idx="0">
                  <c:v>13771</c:v>
                </c:pt>
                <c:pt idx="1">
                  <c:v>17210</c:v>
                </c:pt>
                <c:pt idx="2">
                  <c:v>25093</c:v>
                </c:pt>
                <c:pt idx="3">
                  <c:v>34865</c:v>
                </c:pt>
                <c:pt idx="4">
                  <c:v>53370</c:v>
                </c:pt>
                <c:pt idx="5">
                  <c:v>75131</c:v>
                </c:pt>
                <c:pt idx="6">
                  <c:v>86953</c:v>
                </c:pt>
                <c:pt idx="7">
                  <c:v>103640</c:v>
                </c:pt>
                <c:pt idx="8">
                  <c:v>118017</c:v>
                </c:pt>
                <c:pt idx="9">
                  <c:v>134240</c:v>
                </c:pt>
                <c:pt idx="10">
                  <c:v>163038</c:v>
                </c:pt>
                <c:pt idx="11">
                  <c:v>177593</c:v>
                </c:pt>
                <c:pt idx="12">
                  <c:v>198333</c:v>
                </c:pt>
                <c:pt idx="13">
                  <c:v>214593</c:v>
                </c:pt>
                <c:pt idx="14">
                  <c:v>244508</c:v>
                </c:pt>
                <c:pt idx="15">
                  <c:v>271072</c:v>
                </c:pt>
                <c:pt idx="16">
                  <c:v>290413</c:v>
                </c:pt>
                <c:pt idx="17">
                  <c:v>302376</c:v>
                </c:pt>
                <c:pt idx="18">
                  <c:v>316770</c:v>
                </c:pt>
                <c:pt idx="19">
                  <c:v>333862</c:v>
                </c:pt>
                <c:pt idx="20">
                  <c:v>353057</c:v>
                </c:pt>
                <c:pt idx="21">
                  <c:v>363595</c:v>
                </c:pt>
                <c:pt idx="22">
                  <c:v>375188</c:v>
                </c:pt>
                <c:pt idx="23">
                  <c:v>388163</c:v>
                </c:pt>
                <c:pt idx="24">
                  <c:v>409974</c:v>
                </c:pt>
                <c:pt idx="25">
                  <c:v>430897</c:v>
                </c:pt>
                <c:pt idx="26">
                  <c:v>448881</c:v>
                </c:pt>
                <c:pt idx="27">
                  <c:v>464711</c:v>
                </c:pt>
                <c:pt idx="28">
                  <c:v>480935</c:v>
                </c:pt>
                <c:pt idx="29">
                  <c:v>505690</c:v>
                </c:pt>
                <c:pt idx="30">
                  <c:v>521802</c:v>
                </c:pt>
                <c:pt idx="31">
                  <c:v>536615</c:v>
                </c:pt>
                <c:pt idx="32">
                  <c:v>548845</c:v>
                </c:pt>
                <c:pt idx="33">
                  <c:v>559747</c:v>
                </c:pt>
                <c:pt idx="34">
                  <c:v>575960</c:v>
                </c:pt>
                <c:pt idx="35">
                  <c:v>589987</c:v>
                </c:pt>
                <c:pt idx="36">
                  <c:v>605446</c:v>
                </c:pt>
                <c:pt idx="37">
                  <c:v>620188</c:v>
                </c:pt>
                <c:pt idx="38">
                  <c:v>633858</c:v>
                </c:pt>
                <c:pt idx="39">
                  <c:v>646095</c:v>
                </c:pt>
                <c:pt idx="40">
                  <c:v>657320</c:v>
                </c:pt>
                <c:pt idx="41">
                  <c:v>667927</c:v>
                </c:pt>
                <c:pt idx="42">
                  <c:v>674179</c:v>
                </c:pt>
                <c:pt idx="43">
                  <c:v>682123</c:v>
                </c:pt>
                <c:pt idx="44">
                  <c:v>688498</c:v>
                </c:pt>
                <c:pt idx="45">
                  <c:v>693818</c:v>
                </c:pt>
                <c:pt idx="46">
                  <c:v>697110</c:v>
                </c:pt>
                <c:pt idx="47">
                  <c:v>702777</c:v>
                </c:pt>
                <c:pt idx="48">
                  <c:v>705606</c:v>
                </c:pt>
                <c:pt idx="49">
                  <c:v>708792</c:v>
                </c:pt>
                <c:pt idx="50">
                  <c:v>713653</c:v>
                </c:pt>
                <c:pt idx="51">
                  <c:v>717811</c:v>
                </c:pt>
                <c:pt idx="52">
                  <c:v>721119</c:v>
                </c:pt>
                <c:pt idx="53">
                  <c:v>725291</c:v>
                </c:pt>
                <c:pt idx="54">
                  <c:v>727523</c:v>
                </c:pt>
              </c:numCache>
            </c:numRef>
          </c:val>
        </c:ser>
        <c:ser>
          <c:idx val="1"/>
          <c:order val="1"/>
          <c:tx>
            <c:v>Memory Care</c:v>
          </c:tx>
          <c:spPr>
            <a:solidFill>
              <a:schemeClr val="tx1"/>
            </a:solidFill>
          </c:spPr>
          <c:invertIfNegative val="0"/>
          <c:cat>
            <c:numRef>
              <c:f>'C:\Users\svenkatesh\AppData\Local\Microsoft\Windows\Temporary Internet Files\Content.Outlook\H413GSCO\[Seniors Housing and Care Supply Growth Proxy.xlsx]Data'!$A$87:$A$141</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'C:\Users\svenkatesh\AppData\Local\Microsoft\Windows\Temporary Internet Files\Content.Outlook\H413GSCO\[Seniors Housing and Care Supply Growth Proxy.xlsx]Data'!$AA$87:$AA$141</c:f>
              <c:numCache>
                <c:formatCode>General</c:formatCode>
                <c:ptCount val="55"/>
                <c:pt idx="0">
                  <c:v>42</c:v>
                </c:pt>
                <c:pt idx="1">
                  <c:v>131</c:v>
                </c:pt>
                <c:pt idx="2">
                  <c:v>131</c:v>
                </c:pt>
                <c:pt idx="3">
                  <c:v>149</c:v>
                </c:pt>
                <c:pt idx="4">
                  <c:v>195</c:v>
                </c:pt>
                <c:pt idx="5">
                  <c:v>215</c:v>
                </c:pt>
                <c:pt idx="6">
                  <c:v>215</c:v>
                </c:pt>
                <c:pt idx="7">
                  <c:v>215</c:v>
                </c:pt>
                <c:pt idx="8">
                  <c:v>215</c:v>
                </c:pt>
                <c:pt idx="9">
                  <c:v>215</c:v>
                </c:pt>
                <c:pt idx="10">
                  <c:v>215</c:v>
                </c:pt>
                <c:pt idx="11">
                  <c:v>259</c:v>
                </c:pt>
                <c:pt idx="12">
                  <c:v>259</c:v>
                </c:pt>
                <c:pt idx="13">
                  <c:v>259</c:v>
                </c:pt>
                <c:pt idx="14">
                  <c:v>259</c:v>
                </c:pt>
                <c:pt idx="15">
                  <c:v>411</c:v>
                </c:pt>
                <c:pt idx="16">
                  <c:v>455</c:v>
                </c:pt>
                <c:pt idx="17">
                  <c:v>497</c:v>
                </c:pt>
                <c:pt idx="18">
                  <c:v>497</c:v>
                </c:pt>
                <c:pt idx="19">
                  <c:v>556</c:v>
                </c:pt>
                <c:pt idx="20">
                  <c:v>664</c:v>
                </c:pt>
                <c:pt idx="21">
                  <c:v>781</c:v>
                </c:pt>
                <c:pt idx="22">
                  <c:v>873</c:v>
                </c:pt>
                <c:pt idx="23">
                  <c:v>886</c:v>
                </c:pt>
                <c:pt idx="24">
                  <c:v>918</c:v>
                </c:pt>
                <c:pt idx="25">
                  <c:v>1092</c:v>
                </c:pt>
                <c:pt idx="26">
                  <c:v>1576</c:v>
                </c:pt>
                <c:pt idx="27">
                  <c:v>1667</c:v>
                </c:pt>
                <c:pt idx="28">
                  <c:v>1843</c:v>
                </c:pt>
                <c:pt idx="29">
                  <c:v>2092</c:v>
                </c:pt>
                <c:pt idx="30">
                  <c:v>2207</c:v>
                </c:pt>
                <c:pt idx="31">
                  <c:v>2378</c:v>
                </c:pt>
                <c:pt idx="32">
                  <c:v>2408</c:v>
                </c:pt>
                <c:pt idx="33">
                  <c:v>2485</c:v>
                </c:pt>
                <c:pt idx="34">
                  <c:v>2865</c:v>
                </c:pt>
                <c:pt idx="35">
                  <c:v>3383</c:v>
                </c:pt>
                <c:pt idx="36">
                  <c:v>4302</c:v>
                </c:pt>
                <c:pt idx="37">
                  <c:v>6050</c:v>
                </c:pt>
                <c:pt idx="38">
                  <c:v>8398</c:v>
                </c:pt>
                <c:pt idx="39">
                  <c:v>11075</c:v>
                </c:pt>
                <c:pt idx="40">
                  <c:v>13386</c:v>
                </c:pt>
                <c:pt idx="41">
                  <c:v>14468</c:v>
                </c:pt>
                <c:pt idx="42">
                  <c:v>15089</c:v>
                </c:pt>
                <c:pt idx="43">
                  <c:v>15311</c:v>
                </c:pt>
                <c:pt idx="44">
                  <c:v>15784</c:v>
                </c:pt>
                <c:pt idx="45">
                  <c:v>16008</c:v>
                </c:pt>
                <c:pt idx="46">
                  <c:v>16260</c:v>
                </c:pt>
                <c:pt idx="47">
                  <c:v>16654</c:v>
                </c:pt>
                <c:pt idx="48">
                  <c:v>17189</c:v>
                </c:pt>
                <c:pt idx="49">
                  <c:v>17648</c:v>
                </c:pt>
                <c:pt idx="50">
                  <c:v>18192</c:v>
                </c:pt>
                <c:pt idx="51">
                  <c:v>19384</c:v>
                </c:pt>
                <c:pt idx="52">
                  <c:v>20501</c:v>
                </c:pt>
                <c:pt idx="53">
                  <c:v>22247</c:v>
                </c:pt>
                <c:pt idx="54">
                  <c:v>23640</c:v>
                </c:pt>
              </c:numCache>
            </c:numRef>
          </c:val>
        </c:ser>
        <c:ser>
          <c:idx val="2"/>
          <c:order val="2"/>
          <c:tx>
            <c:v>Assisted Living</c:v>
          </c:tx>
          <c:spPr>
            <a:solidFill>
              <a:schemeClr val="tx1">
                <a:lumMod val="50000"/>
                <a:lumOff val="50000"/>
              </a:schemeClr>
            </a:solidFill>
            <a:ln>
              <a:solidFill>
                <a:sysClr val="windowText" lastClr="000000"/>
              </a:solidFill>
            </a:ln>
          </c:spPr>
          <c:invertIfNegative val="0"/>
          <c:cat>
            <c:numRef>
              <c:f>'C:\Users\svenkatesh\AppData\Local\Microsoft\Windows\Temporary Internet Files\Content.Outlook\H413GSCO\[Seniors Housing and Care Supply Growth Proxy.xlsx]Data'!$A$87:$A$141</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'C:\Users\svenkatesh\AppData\Local\Microsoft\Windows\Temporary Internet Files\Content.Outlook\H413GSCO\[Seniors Housing and Care Supply Growth Proxy.xlsx]Data'!$Z$87:$Z$141</c:f>
              <c:numCache>
                <c:formatCode>General</c:formatCode>
                <c:ptCount val="55"/>
                <c:pt idx="0">
                  <c:v>737</c:v>
                </c:pt>
                <c:pt idx="1">
                  <c:v>901</c:v>
                </c:pt>
                <c:pt idx="2">
                  <c:v>1264</c:v>
                </c:pt>
                <c:pt idx="3">
                  <c:v>1403</c:v>
                </c:pt>
                <c:pt idx="4">
                  <c:v>2336</c:v>
                </c:pt>
                <c:pt idx="5">
                  <c:v>3072</c:v>
                </c:pt>
                <c:pt idx="6">
                  <c:v>3740</c:v>
                </c:pt>
                <c:pt idx="7">
                  <c:v>4530</c:v>
                </c:pt>
                <c:pt idx="8">
                  <c:v>5194</c:v>
                </c:pt>
                <c:pt idx="9">
                  <c:v>5389</c:v>
                </c:pt>
                <c:pt idx="10">
                  <c:v>6501</c:v>
                </c:pt>
                <c:pt idx="11">
                  <c:v>7274</c:v>
                </c:pt>
                <c:pt idx="12">
                  <c:v>9166</c:v>
                </c:pt>
                <c:pt idx="13">
                  <c:v>10181</c:v>
                </c:pt>
                <c:pt idx="14">
                  <c:v>12827</c:v>
                </c:pt>
                <c:pt idx="15">
                  <c:v>14872</c:v>
                </c:pt>
                <c:pt idx="16">
                  <c:v>16827</c:v>
                </c:pt>
                <c:pt idx="17">
                  <c:v>18674</c:v>
                </c:pt>
                <c:pt idx="18">
                  <c:v>20604</c:v>
                </c:pt>
                <c:pt idx="19">
                  <c:v>22525</c:v>
                </c:pt>
                <c:pt idx="20">
                  <c:v>25350</c:v>
                </c:pt>
                <c:pt idx="21">
                  <c:v>27391</c:v>
                </c:pt>
                <c:pt idx="22">
                  <c:v>28827</c:v>
                </c:pt>
                <c:pt idx="23">
                  <c:v>30557</c:v>
                </c:pt>
                <c:pt idx="24">
                  <c:v>33959</c:v>
                </c:pt>
                <c:pt idx="25">
                  <c:v>38864</c:v>
                </c:pt>
                <c:pt idx="26">
                  <c:v>44977</c:v>
                </c:pt>
                <c:pt idx="27">
                  <c:v>51358</c:v>
                </c:pt>
                <c:pt idx="28">
                  <c:v>56359</c:v>
                </c:pt>
                <c:pt idx="29">
                  <c:v>63099</c:v>
                </c:pt>
                <c:pt idx="30">
                  <c:v>69202</c:v>
                </c:pt>
                <c:pt idx="31">
                  <c:v>72181</c:v>
                </c:pt>
                <c:pt idx="32">
                  <c:v>75477</c:v>
                </c:pt>
                <c:pt idx="33">
                  <c:v>78717</c:v>
                </c:pt>
                <c:pt idx="34">
                  <c:v>82282</c:v>
                </c:pt>
                <c:pt idx="35">
                  <c:v>88649</c:v>
                </c:pt>
                <c:pt idx="36">
                  <c:v>98233</c:v>
                </c:pt>
                <c:pt idx="37">
                  <c:v>114752</c:v>
                </c:pt>
                <c:pt idx="38">
                  <c:v>139842</c:v>
                </c:pt>
                <c:pt idx="39">
                  <c:v>166868</c:v>
                </c:pt>
                <c:pt idx="40">
                  <c:v>189123</c:v>
                </c:pt>
                <c:pt idx="41">
                  <c:v>204981</c:v>
                </c:pt>
                <c:pt idx="42">
                  <c:v>215239</c:v>
                </c:pt>
                <c:pt idx="43">
                  <c:v>222795</c:v>
                </c:pt>
                <c:pt idx="44">
                  <c:v>229240</c:v>
                </c:pt>
                <c:pt idx="45">
                  <c:v>233483</c:v>
                </c:pt>
                <c:pt idx="46">
                  <c:v>239369</c:v>
                </c:pt>
                <c:pt idx="47">
                  <c:v>245027</c:v>
                </c:pt>
                <c:pt idx="48">
                  <c:v>249817</c:v>
                </c:pt>
                <c:pt idx="49">
                  <c:v>257600</c:v>
                </c:pt>
                <c:pt idx="50">
                  <c:v>262166</c:v>
                </c:pt>
                <c:pt idx="51">
                  <c:v>266164</c:v>
                </c:pt>
                <c:pt idx="52">
                  <c:v>272011</c:v>
                </c:pt>
                <c:pt idx="53">
                  <c:v>279045</c:v>
                </c:pt>
                <c:pt idx="54">
                  <c:v>284758</c:v>
                </c:pt>
              </c:numCache>
            </c:numRef>
          </c:val>
        </c:ser>
        <c:ser>
          <c:idx val="3"/>
          <c:order val="3"/>
          <c:tx>
            <c:v>Independent Living</c:v>
          </c:tx>
          <c:spPr>
            <a:solidFill>
              <a:sysClr val="window" lastClr="FFFFFF"/>
            </a:solidFill>
            <a:ln>
              <a:solidFill>
                <a:sysClr val="windowText" lastClr="000000"/>
              </a:solidFill>
            </a:ln>
          </c:spPr>
          <c:invertIfNegative val="0"/>
          <c:cat>
            <c:numRef>
              <c:f>'C:\Users\svenkatesh\AppData\Local\Microsoft\Windows\Temporary Internet Files\Content.Outlook\H413GSCO\[Seniors Housing and Care Supply Growth Proxy.xlsx]Data'!$A$87:$A$141</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'C:\Users\svenkatesh\AppData\Local\Microsoft\Windows\Temporary Internet Files\Content.Outlook\H413GSCO\[Seniors Housing and Care Supply Growth Proxy.xlsx]Data'!$Y$87:$Y$141</c:f>
              <c:numCache>
                <c:formatCode>General</c:formatCode>
                <c:ptCount val="55"/>
                <c:pt idx="0">
                  <c:v>777</c:v>
                </c:pt>
                <c:pt idx="1">
                  <c:v>1110</c:v>
                </c:pt>
                <c:pt idx="2">
                  <c:v>1779</c:v>
                </c:pt>
                <c:pt idx="3">
                  <c:v>1969</c:v>
                </c:pt>
                <c:pt idx="4">
                  <c:v>2920</c:v>
                </c:pt>
                <c:pt idx="5">
                  <c:v>3258</c:v>
                </c:pt>
                <c:pt idx="6">
                  <c:v>4771</c:v>
                </c:pt>
                <c:pt idx="7">
                  <c:v>4861</c:v>
                </c:pt>
                <c:pt idx="8">
                  <c:v>5759</c:v>
                </c:pt>
                <c:pt idx="9">
                  <c:v>6222</c:v>
                </c:pt>
                <c:pt idx="10">
                  <c:v>6630</c:v>
                </c:pt>
                <c:pt idx="11">
                  <c:v>7735</c:v>
                </c:pt>
                <c:pt idx="12">
                  <c:v>9974</c:v>
                </c:pt>
                <c:pt idx="13">
                  <c:v>11231</c:v>
                </c:pt>
                <c:pt idx="14">
                  <c:v>13049</c:v>
                </c:pt>
                <c:pt idx="15">
                  <c:v>13642</c:v>
                </c:pt>
                <c:pt idx="16">
                  <c:v>15188</c:v>
                </c:pt>
                <c:pt idx="17">
                  <c:v>16274</c:v>
                </c:pt>
                <c:pt idx="18">
                  <c:v>18266</c:v>
                </c:pt>
                <c:pt idx="19">
                  <c:v>20512</c:v>
                </c:pt>
                <c:pt idx="20">
                  <c:v>22498</c:v>
                </c:pt>
                <c:pt idx="21">
                  <c:v>23891</c:v>
                </c:pt>
                <c:pt idx="22">
                  <c:v>24879</c:v>
                </c:pt>
                <c:pt idx="23">
                  <c:v>25761</c:v>
                </c:pt>
                <c:pt idx="24">
                  <c:v>29933</c:v>
                </c:pt>
                <c:pt idx="25">
                  <c:v>34872</c:v>
                </c:pt>
                <c:pt idx="26">
                  <c:v>43030</c:v>
                </c:pt>
                <c:pt idx="27">
                  <c:v>53900</c:v>
                </c:pt>
                <c:pt idx="28">
                  <c:v>63387</c:v>
                </c:pt>
                <c:pt idx="29">
                  <c:v>72258</c:v>
                </c:pt>
                <c:pt idx="30">
                  <c:v>78013</c:v>
                </c:pt>
                <c:pt idx="31">
                  <c:v>81273</c:v>
                </c:pt>
                <c:pt idx="32">
                  <c:v>84652</c:v>
                </c:pt>
                <c:pt idx="33">
                  <c:v>86413</c:v>
                </c:pt>
                <c:pt idx="34">
                  <c:v>88785</c:v>
                </c:pt>
                <c:pt idx="35">
                  <c:v>92524</c:v>
                </c:pt>
                <c:pt idx="36">
                  <c:v>96345</c:v>
                </c:pt>
                <c:pt idx="37">
                  <c:v>101093</c:v>
                </c:pt>
                <c:pt idx="38">
                  <c:v>107283</c:v>
                </c:pt>
                <c:pt idx="39">
                  <c:v>114857</c:v>
                </c:pt>
                <c:pt idx="40">
                  <c:v>127384</c:v>
                </c:pt>
                <c:pt idx="41">
                  <c:v>136365</c:v>
                </c:pt>
                <c:pt idx="42">
                  <c:v>143372</c:v>
                </c:pt>
                <c:pt idx="43">
                  <c:v>150232</c:v>
                </c:pt>
                <c:pt idx="44">
                  <c:v>153417</c:v>
                </c:pt>
                <c:pt idx="45">
                  <c:v>159390</c:v>
                </c:pt>
                <c:pt idx="46">
                  <c:v>164328</c:v>
                </c:pt>
                <c:pt idx="47">
                  <c:v>167839</c:v>
                </c:pt>
                <c:pt idx="48">
                  <c:v>176207</c:v>
                </c:pt>
                <c:pt idx="49">
                  <c:v>182314</c:v>
                </c:pt>
                <c:pt idx="50">
                  <c:v>186254</c:v>
                </c:pt>
                <c:pt idx="51">
                  <c:v>188321</c:v>
                </c:pt>
                <c:pt idx="52">
                  <c:v>189616</c:v>
                </c:pt>
                <c:pt idx="53">
                  <c:v>191718</c:v>
                </c:pt>
                <c:pt idx="54">
                  <c:v>192789</c:v>
                </c:pt>
              </c:numCache>
            </c:numRef>
          </c:val>
        </c:ser>
        <c:ser>
          <c:idx val="4"/>
          <c:order val="4"/>
          <c:tx>
            <c:v>CCRC</c:v>
          </c:tx>
          <c:spPr>
            <a:pattFill prst="openDmnd">
              <a:fgClr>
                <a:schemeClr val="tx1">
                  <a:lumMod val="50000"/>
                  <a:lumOff val="50000"/>
                </a:schemeClr>
              </a:fgClr>
              <a:bgClr>
                <a:schemeClr val="bg1"/>
              </a:bgClr>
            </a:pattFill>
            <a:ln>
              <a:solidFill>
                <a:sysClr val="windowText" lastClr="000000"/>
              </a:solidFill>
            </a:ln>
          </c:spPr>
          <c:invertIfNegative val="0"/>
          <c:cat>
            <c:numRef>
              <c:f>'C:\Users\svenkatesh\AppData\Local\Microsoft\Windows\Temporary Internet Files\Content.Outlook\H413GSCO\[Seniors Housing and Care Supply Growth Proxy.xlsx]Data'!$A$87:$A$141</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cat>
          <c:val>
            <c:numRef>
              <c:f>'C:\Users\svenkatesh\AppData\Local\Microsoft\Windows\Temporary Internet Files\Content.Outlook\H413GSCO\[Seniors Housing and Care Supply Growth Proxy.xlsx]Data'!$X$87:$X$141</c:f>
              <c:numCache>
                <c:formatCode>General</c:formatCode>
                <c:ptCount val="55"/>
                <c:pt idx="0">
                  <c:v>2263</c:v>
                </c:pt>
                <c:pt idx="1">
                  <c:v>4671</c:v>
                </c:pt>
                <c:pt idx="2">
                  <c:v>7943</c:v>
                </c:pt>
                <c:pt idx="3">
                  <c:v>10521</c:v>
                </c:pt>
                <c:pt idx="4">
                  <c:v>17604</c:v>
                </c:pt>
                <c:pt idx="5">
                  <c:v>23370</c:v>
                </c:pt>
                <c:pt idx="6">
                  <c:v>27445</c:v>
                </c:pt>
                <c:pt idx="7">
                  <c:v>33549</c:v>
                </c:pt>
                <c:pt idx="8">
                  <c:v>39058</c:v>
                </c:pt>
                <c:pt idx="9">
                  <c:v>41977</c:v>
                </c:pt>
                <c:pt idx="10">
                  <c:v>47573</c:v>
                </c:pt>
                <c:pt idx="11">
                  <c:v>51221</c:v>
                </c:pt>
                <c:pt idx="12">
                  <c:v>55184</c:v>
                </c:pt>
                <c:pt idx="13">
                  <c:v>56776</c:v>
                </c:pt>
                <c:pt idx="14">
                  <c:v>61703</c:v>
                </c:pt>
                <c:pt idx="15">
                  <c:v>69170</c:v>
                </c:pt>
                <c:pt idx="16">
                  <c:v>74821</c:v>
                </c:pt>
                <c:pt idx="17">
                  <c:v>80918</c:v>
                </c:pt>
                <c:pt idx="18">
                  <c:v>85795</c:v>
                </c:pt>
                <c:pt idx="19">
                  <c:v>91625</c:v>
                </c:pt>
                <c:pt idx="20">
                  <c:v>100787</c:v>
                </c:pt>
                <c:pt idx="21">
                  <c:v>106138</c:v>
                </c:pt>
                <c:pt idx="22">
                  <c:v>110367</c:v>
                </c:pt>
                <c:pt idx="23">
                  <c:v>122579</c:v>
                </c:pt>
                <c:pt idx="24">
                  <c:v>128852</c:v>
                </c:pt>
                <c:pt idx="25">
                  <c:v>135537</c:v>
                </c:pt>
                <c:pt idx="26">
                  <c:v>144826</c:v>
                </c:pt>
                <c:pt idx="27">
                  <c:v>153922</c:v>
                </c:pt>
                <c:pt idx="28">
                  <c:v>165311</c:v>
                </c:pt>
                <c:pt idx="29">
                  <c:v>179380</c:v>
                </c:pt>
                <c:pt idx="30">
                  <c:v>186386</c:v>
                </c:pt>
                <c:pt idx="31">
                  <c:v>192638</c:v>
                </c:pt>
                <c:pt idx="32">
                  <c:v>199444</c:v>
                </c:pt>
                <c:pt idx="33">
                  <c:v>206499</c:v>
                </c:pt>
                <c:pt idx="34">
                  <c:v>210163</c:v>
                </c:pt>
                <c:pt idx="35">
                  <c:v>215953</c:v>
                </c:pt>
                <c:pt idx="36">
                  <c:v>223261</c:v>
                </c:pt>
                <c:pt idx="37">
                  <c:v>229164</c:v>
                </c:pt>
                <c:pt idx="38">
                  <c:v>239771</c:v>
                </c:pt>
                <c:pt idx="39">
                  <c:v>246289</c:v>
                </c:pt>
                <c:pt idx="40">
                  <c:v>253992</c:v>
                </c:pt>
                <c:pt idx="41">
                  <c:v>262817</c:v>
                </c:pt>
                <c:pt idx="42">
                  <c:v>268568</c:v>
                </c:pt>
                <c:pt idx="43">
                  <c:v>275704</c:v>
                </c:pt>
                <c:pt idx="44">
                  <c:v>280069</c:v>
                </c:pt>
                <c:pt idx="45">
                  <c:v>284950</c:v>
                </c:pt>
                <c:pt idx="46">
                  <c:v>289619</c:v>
                </c:pt>
                <c:pt idx="47">
                  <c:v>295143</c:v>
                </c:pt>
                <c:pt idx="48">
                  <c:v>298408</c:v>
                </c:pt>
                <c:pt idx="49">
                  <c:v>302524</c:v>
                </c:pt>
                <c:pt idx="50">
                  <c:v>304680</c:v>
                </c:pt>
                <c:pt idx="51">
                  <c:v>305450</c:v>
                </c:pt>
                <c:pt idx="52">
                  <c:v>306945</c:v>
                </c:pt>
                <c:pt idx="53">
                  <c:v>308683</c:v>
                </c:pt>
                <c:pt idx="54">
                  <c:v>309011</c:v>
                </c:pt>
              </c:numCache>
            </c:numRef>
          </c:val>
        </c:ser>
        <c:dLbls>
          <c:showLegendKey val="0"/>
          <c:showVal val="0"/>
          <c:showCatName val="0"/>
          <c:showSerName val="0"/>
          <c:showPercent val="0"/>
          <c:showBubbleSize val="0"/>
        </c:dLbls>
        <c:gapWidth val="50"/>
        <c:overlap val="100"/>
        <c:axId val="177306240"/>
        <c:axId val="177337088"/>
      </c:barChart>
      <c:catAx>
        <c:axId val="177306240"/>
        <c:scaling>
          <c:orientation val="minMax"/>
        </c:scaling>
        <c:delete val="0"/>
        <c:axPos val="b"/>
        <c:title>
          <c:tx>
            <c:rich>
              <a:bodyPr/>
              <a:lstStyle/>
              <a:p>
                <a:pPr>
                  <a:defRPr sz="2000"/>
                </a:pPr>
                <a:r>
                  <a:rPr lang="en-US" sz="2000"/>
                  <a:t>Year of property open</a:t>
                </a:r>
              </a:p>
            </c:rich>
          </c:tx>
          <c:layout/>
          <c:overlay val="0"/>
        </c:title>
        <c:numFmt formatCode="General" sourceLinked="1"/>
        <c:majorTickMark val="out"/>
        <c:minorTickMark val="none"/>
        <c:tickLblPos val="nextTo"/>
        <c:spPr>
          <a:ln>
            <a:solidFill>
              <a:sysClr val="windowText" lastClr="000000"/>
            </a:solidFill>
          </a:ln>
        </c:spPr>
        <c:txPr>
          <a:bodyPr rot="-5400000" vert="horz"/>
          <a:lstStyle/>
          <a:p>
            <a:pPr>
              <a:defRPr sz="2000"/>
            </a:pPr>
            <a:endParaRPr lang="en-US"/>
          </a:p>
        </c:txPr>
        <c:crossAx val="177337088"/>
        <c:crosses val="autoZero"/>
        <c:auto val="1"/>
        <c:lblAlgn val="ctr"/>
        <c:lblOffset val="100"/>
        <c:noMultiLvlLbl val="0"/>
      </c:catAx>
      <c:valAx>
        <c:axId val="177337088"/>
        <c:scaling>
          <c:orientation val="minMax"/>
        </c:scaling>
        <c:delete val="0"/>
        <c:axPos val="l"/>
        <c:numFmt formatCode="#,##0" sourceLinked="0"/>
        <c:majorTickMark val="out"/>
        <c:minorTickMark val="none"/>
        <c:tickLblPos val="nextTo"/>
        <c:spPr>
          <a:ln>
            <a:solidFill>
              <a:sysClr val="windowText" lastClr="000000"/>
            </a:solidFill>
          </a:ln>
        </c:spPr>
        <c:txPr>
          <a:bodyPr/>
          <a:lstStyle/>
          <a:p>
            <a:pPr>
              <a:defRPr sz="2000"/>
            </a:pPr>
            <a:endParaRPr lang="en-US"/>
          </a:p>
        </c:txPr>
        <c:crossAx val="177306240"/>
        <c:crosses val="autoZero"/>
        <c:crossBetween val="between"/>
      </c:valAx>
    </c:plotArea>
    <c:legend>
      <c:legendPos val="r"/>
      <c:layout>
        <c:manualLayout>
          <c:xMode val="edge"/>
          <c:yMode val="edge"/>
          <c:x val="0.17792461127544243"/>
          <c:y val="0.21007485175464177"/>
          <c:w val="0.34348002795946808"/>
          <c:h val="0.28704395610679384"/>
        </c:manualLayout>
      </c:layout>
      <c:overlay val="0"/>
      <c:txPr>
        <a:bodyPr/>
        <a:lstStyle/>
        <a:p>
          <a:pPr>
            <a:defRPr sz="1600" b="0"/>
          </a:pPr>
          <a:endParaRPr lang="en-US"/>
        </a:p>
      </c:txPr>
    </c:legend>
    <c:plotVisOnly val="1"/>
    <c:dispBlanksAs val="gap"/>
    <c:showDLblsOverMax val="0"/>
  </c:chart>
  <c:spPr>
    <a:ln>
      <a:noFill/>
    </a:ln>
  </c:spPr>
  <c:txPr>
    <a:bodyPr/>
    <a:lstStyle/>
    <a:p>
      <a:pPr>
        <a:defRPr sz="1200" b="1"/>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Probability</a:t>
            </a:r>
            <a:r>
              <a:rPr lang="en-US" sz="2000" baseline="0" dirty="0"/>
              <a:t> of </a:t>
            </a:r>
            <a:r>
              <a:rPr lang="en-US" sz="2000" dirty="0"/>
              <a:t>Senior Occupancy, </a:t>
            </a:r>
          </a:p>
          <a:p>
            <a:pPr>
              <a:defRPr sz="2000"/>
            </a:pPr>
            <a:r>
              <a:rPr lang="en-US" sz="2000" dirty="0"/>
              <a:t>by Wealth Decile Groups, </a:t>
            </a:r>
            <a:r>
              <a:rPr lang="en-US" sz="2000" dirty="0" smtClean="0"/>
              <a:t>1985-1994 and 1995-2011</a:t>
            </a:r>
            <a:endParaRPr lang="en-US" sz="2000" dirty="0"/>
          </a:p>
        </c:rich>
      </c:tx>
      <c:layout/>
      <c:overlay val="1"/>
    </c:title>
    <c:autoTitleDeleted val="0"/>
    <c:plotArea>
      <c:layout>
        <c:manualLayout>
          <c:layoutTarget val="inner"/>
          <c:xMode val="edge"/>
          <c:yMode val="edge"/>
          <c:x val="6.8085528396898284E-2"/>
          <c:y val="0.12162848422227765"/>
          <c:w val="0.83598690228867967"/>
          <c:h val="0.75561074096507164"/>
        </c:manualLayout>
      </c:layout>
      <c:lineChart>
        <c:grouping val="standard"/>
        <c:varyColors val="0"/>
        <c:ser>
          <c:idx val="0"/>
          <c:order val="0"/>
          <c:tx>
            <c:v>65-74 </c:v>
          </c:tx>
          <c:spPr>
            <a:ln w="63500">
              <a:solidFill>
                <a:schemeClr val="tx1"/>
              </a:solidFill>
              <a:prstDash val="sysDash"/>
            </a:ln>
          </c:spPr>
          <c:marker>
            <c:symbol val="none"/>
          </c:marker>
          <c:cat>
            <c:numRef>
              <c:f>'[Regression_wealth_age_timeperiod (2).xlsx]reg results second grouping'!$L$20:$N$20</c:f>
              <c:numCache>
                <c:formatCode>General</c:formatCode>
                <c:ptCount val="3"/>
                <c:pt idx="0">
                  <c:v>123</c:v>
                </c:pt>
                <c:pt idx="1">
                  <c:v>4567</c:v>
                </c:pt>
                <c:pt idx="2">
                  <c:v>8910</c:v>
                </c:pt>
              </c:numCache>
            </c:numRef>
          </c:cat>
          <c:val>
            <c:numRef>
              <c:f>'[Regression_wealth_age_timeperiod (2).xlsx]reg results no demogreaphics'!$L$16:$N$16</c:f>
              <c:numCache>
                <c:formatCode>General</c:formatCode>
                <c:ptCount val="3"/>
                <c:pt idx="0">
                  <c:v>-2.75508</c:v>
                </c:pt>
                <c:pt idx="1">
                  <c:v>-3.9653</c:v>
                </c:pt>
                <c:pt idx="2">
                  <c:v>-5.10398</c:v>
                </c:pt>
              </c:numCache>
            </c:numRef>
          </c:val>
          <c:smooth val="0"/>
        </c:ser>
        <c:ser>
          <c:idx val="1"/>
          <c:order val="1"/>
          <c:tx>
            <c:v>75-84</c:v>
          </c:tx>
          <c:spPr>
            <a:ln w="63500">
              <a:solidFill>
                <a:schemeClr val="bg1">
                  <a:lumMod val="75000"/>
                </a:schemeClr>
              </a:solidFill>
              <a:prstDash val="sysDot"/>
            </a:ln>
          </c:spPr>
          <c:marker>
            <c:symbol val="none"/>
          </c:marker>
          <c:cat>
            <c:numRef>
              <c:f>'[Regression_wealth_age_timeperiod (2).xlsx]reg results second grouping'!$L$20:$N$20</c:f>
              <c:numCache>
                <c:formatCode>General</c:formatCode>
                <c:ptCount val="3"/>
                <c:pt idx="0">
                  <c:v>123</c:v>
                </c:pt>
                <c:pt idx="1">
                  <c:v>4567</c:v>
                </c:pt>
                <c:pt idx="2">
                  <c:v>8910</c:v>
                </c:pt>
              </c:numCache>
            </c:numRef>
          </c:cat>
          <c:val>
            <c:numRef>
              <c:f>'[Regression_wealth_age_timeperiod (2).xlsx]reg results no demogreaphics'!$L$17:$N$17</c:f>
              <c:numCache>
                <c:formatCode>General</c:formatCode>
                <c:ptCount val="3"/>
                <c:pt idx="0">
                  <c:v>-1.4861899999999999</c:v>
                </c:pt>
                <c:pt idx="1">
                  <c:v>-3.2336900000000002</c:v>
                </c:pt>
                <c:pt idx="2">
                  <c:v>-3.51769</c:v>
                </c:pt>
              </c:numCache>
            </c:numRef>
          </c:val>
          <c:smooth val="0"/>
        </c:ser>
        <c:ser>
          <c:idx val="2"/>
          <c:order val="2"/>
          <c:tx>
            <c:v>85-94+</c:v>
          </c:tx>
          <c:spPr>
            <a:ln w="63500">
              <a:solidFill>
                <a:schemeClr val="tx1">
                  <a:lumMod val="65000"/>
                  <a:lumOff val="35000"/>
                </a:schemeClr>
              </a:solidFill>
              <a:prstDash val="dashDot"/>
            </a:ln>
          </c:spPr>
          <c:marker>
            <c:symbol val="none"/>
          </c:marker>
          <c:dPt>
            <c:idx val="0"/>
            <c:bubble3D val="0"/>
          </c:dPt>
          <c:cat>
            <c:numRef>
              <c:f>'[Regression_wealth_age_timeperiod (2).xlsx]reg results second grouping'!$L$20:$N$20</c:f>
              <c:numCache>
                <c:formatCode>General</c:formatCode>
                <c:ptCount val="3"/>
                <c:pt idx="0">
                  <c:v>123</c:v>
                </c:pt>
                <c:pt idx="1">
                  <c:v>4567</c:v>
                </c:pt>
                <c:pt idx="2">
                  <c:v>8910</c:v>
                </c:pt>
              </c:numCache>
            </c:numRef>
          </c:cat>
          <c:val>
            <c:numRef>
              <c:f>'[Regression_wealth_age_timeperiod (2).xlsx]reg results no demogreaphics'!$L$18:$N$18</c:f>
              <c:numCache>
                <c:formatCode>General</c:formatCode>
                <c:ptCount val="3"/>
                <c:pt idx="0">
                  <c:v>-0.54105999999999999</c:v>
                </c:pt>
                <c:pt idx="1">
                  <c:v>-1.7326999999999999</c:v>
                </c:pt>
                <c:pt idx="2">
                  <c:v>-3.1250599999999999</c:v>
                </c:pt>
              </c:numCache>
            </c:numRef>
          </c:val>
          <c:smooth val="0"/>
        </c:ser>
        <c:ser>
          <c:idx val="3"/>
          <c:order val="3"/>
          <c:tx>
            <c:v>65-74 LATE</c:v>
          </c:tx>
          <c:spPr>
            <a:ln w="63500">
              <a:solidFill>
                <a:schemeClr val="tx1"/>
              </a:solidFill>
            </a:ln>
          </c:spPr>
          <c:marker>
            <c:symbol val="none"/>
          </c:marker>
          <c:cat>
            <c:numRef>
              <c:f>'[Regression_wealth_age_timeperiod (2).xlsx]reg results second grouping'!$L$20:$N$20</c:f>
              <c:numCache>
                <c:formatCode>General</c:formatCode>
                <c:ptCount val="3"/>
                <c:pt idx="0">
                  <c:v>123</c:v>
                </c:pt>
                <c:pt idx="1">
                  <c:v>4567</c:v>
                </c:pt>
                <c:pt idx="2">
                  <c:v>8910</c:v>
                </c:pt>
              </c:numCache>
            </c:numRef>
          </c:cat>
          <c:val>
            <c:numRef>
              <c:f>'[Regression_wealth_age_timeperiod (2).xlsx]reg results no demogreaphics'!$L$32:$N$32</c:f>
              <c:numCache>
                <c:formatCode>General</c:formatCode>
                <c:ptCount val="3"/>
                <c:pt idx="0">
                  <c:v>-2.12486</c:v>
                </c:pt>
                <c:pt idx="1">
                  <c:v>-3.6072800000000003</c:v>
                </c:pt>
                <c:pt idx="2">
                  <c:v>-2.7568799999999998</c:v>
                </c:pt>
              </c:numCache>
            </c:numRef>
          </c:val>
          <c:smooth val="0"/>
        </c:ser>
        <c:ser>
          <c:idx val="4"/>
          <c:order val="4"/>
          <c:tx>
            <c:v>75-84 LATE</c:v>
          </c:tx>
          <c:spPr>
            <a:ln w="63500">
              <a:solidFill>
                <a:schemeClr val="bg1">
                  <a:lumMod val="75000"/>
                </a:schemeClr>
              </a:solidFill>
            </a:ln>
          </c:spPr>
          <c:marker>
            <c:symbol val="none"/>
          </c:marker>
          <c:cat>
            <c:numRef>
              <c:f>'[Regression_wealth_age_timeperiod (2).xlsx]reg results second grouping'!$L$20:$N$20</c:f>
              <c:numCache>
                <c:formatCode>General</c:formatCode>
                <c:ptCount val="3"/>
                <c:pt idx="0">
                  <c:v>123</c:v>
                </c:pt>
                <c:pt idx="1">
                  <c:v>4567</c:v>
                </c:pt>
                <c:pt idx="2">
                  <c:v>8910</c:v>
                </c:pt>
              </c:numCache>
            </c:numRef>
          </c:cat>
          <c:val>
            <c:numRef>
              <c:f>'[Regression_wealth_age_timeperiod (2).xlsx]reg results no demogreaphics'!$L$33:$N$33</c:f>
              <c:numCache>
                <c:formatCode>General</c:formatCode>
                <c:ptCount val="3"/>
                <c:pt idx="0">
                  <c:v>-1.2548999999999999</c:v>
                </c:pt>
                <c:pt idx="1">
                  <c:v>-2.02278</c:v>
                </c:pt>
                <c:pt idx="2">
                  <c:v>-2.3971200000000001</c:v>
                </c:pt>
              </c:numCache>
            </c:numRef>
          </c:val>
          <c:smooth val="0"/>
        </c:ser>
        <c:dLbls>
          <c:showLegendKey val="0"/>
          <c:showVal val="0"/>
          <c:showCatName val="0"/>
          <c:showSerName val="0"/>
          <c:showPercent val="0"/>
          <c:showBubbleSize val="0"/>
        </c:dLbls>
        <c:marker val="1"/>
        <c:smooth val="0"/>
        <c:axId val="181224576"/>
        <c:axId val="181226112"/>
      </c:lineChart>
      <c:lineChart>
        <c:grouping val="standard"/>
        <c:varyColors val="0"/>
        <c:ser>
          <c:idx val="5"/>
          <c:order val="5"/>
          <c:tx>
            <c:v>85-94+ LATE</c:v>
          </c:tx>
          <c:spPr>
            <a:ln w="63500">
              <a:solidFill>
                <a:schemeClr val="tx1">
                  <a:lumMod val="50000"/>
                  <a:lumOff val="50000"/>
                </a:schemeClr>
              </a:solidFill>
            </a:ln>
          </c:spPr>
          <c:marker>
            <c:symbol val="none"/>
          </c:marker>
          <c:cat>
            <c:numRef>
              <c:f>'[Regression_wealth_age_timeperiod (2).xlsx]reg results second grouping'!$L$20:$N$20</c:f>
              <c:numCache>
                <c:formatCode>General</c:formatCode>
                <c:ptCount val="3"/>
                <c:pt idx="0">
                  <c:v>123</c:v>
                </c:pt>
                <c:pt idx="1">
                  <c:v>4567</c:v>
                </c:pt>
                <c:pt idx="2">
                  <c:v>8910</c:v>
                </c:pt>
              </c:numCache>
            </c:numRef>
          </c:cat>
          <c:val>
            <c:numRef>
              <c:f>'[Regression_wealth_age_timeperiod (2).xlsx]reg results no demogreaphics'!$L$34:$N$34</c:f>
              <c:numCache>
                <c:formatCode>General</c:formatCode>
                <c:ptCount val="3"/>
                <c:pt idx="0">
                  <c:v>-0.50469999999999993</c:v>
                </c:pt>
                <c:pt idx="1">
                  <c:v>-1.4084299999999998</c:v>
                </c:pt>
                <c:pt idx="2">
                  <c:v>-1.72021</c:v>
                </c:pt>
              </c:numCache>
            </c:numRef>
          </c:val>
          <c:smooth val="0"/>
        </c:ser>
        <c:dLbls>
          <c:showLegendKey val="0"/>
          <c:showVal val="0"/>
          <c:showCatName val="0"/>
          <c:showSerName val="0"/>
          <c:showPercent val="0"/>
          <c:showBubbleSize val="0"/>
        </c:dLbls>
        <c:marker val="1"/>
        <c:smooth val="0"/>
        <c:axId val="181245824"/>
        <c:axId val="181244288"/>
      </c:lineChart>
      <c:catAx>
        <c:axId val="181224576"/>
        <c:scaling>
          <c:orientation val="minMax"/>
        </c:scaling>
        <c:delete val="0"/>
        <c:axPos val="b"/>
        <c:numFmt formatCode="General" sourceLinked="1"/>
        <c:majorTickMark val="out"/>
        <c:minorTickMark val="none"/>
        <c:tickLblPos val="nextTo"/>
        <c:spPr>
          <a:ln>
            <a:solidFill>
              <a:sysClr val="windowText" lastClr="000000"/>
            </a:solidFill>
          </a:ln>
        </c:spPr>
        <c:txPr>
          <a:bodyPr/>
          <a:lstStyle/>
          <a:p>
            <a:pPr>
              <a:defRPr sz="1200" b="1"/>
            </a:pPr>
            <a:endParaRPr lang="en-US"/>
          </a:p>
        </c:txPr>
        <c:crossAx val="181226112"/>
        <c:crossesAt val="-6"/>
        <c:auto val="1"/>
        <c:lblAlgn val="ctr"/>
        <c:lblOffset val="100"/>
        <c:noMultiLvlLbl val="0"/>
      </c:catAx>
      <c:valAx>
        <c:axId val="181226112"/>
        <c:scaling>
          <c:orientation val="minMax"/>
          <c:min val="-6"/>
        </c:scaling>
        <c:delete val="0"/>
        <c:axPos val="l"/>
        <c:numFmt formatCode="General" sourceLinked="1"/>
        <c:majorTickMark val="out"/>
        <c:minorTickMark val="none"/>
        <c:tickLblPos val="nextTo"/>
        <c:spPr>
          <a:ln>
            <a:solidFill>
              <a:sysClr val="windowText" lastClr="000000"/>
            </a:solidFill>
          </a:ln>
        </c:spPr>
        <c:txPr>
          <a:bodyPr/>
          <a:lstStyle/>
          <a:p>
            <a:pPr>
              <a:defRPr sz="1600" b="1">
                <a:solidFill>
                  <a:schemeClr val="bg1"/>
                </a:solidFill>
              </a:defRPr>
            </a:pPr>
            <a:endParaRPr lang="en-US"/>
          </a:p>
        </c:txPr>
        <c:crossAx val="181224576"/>
        <c:crosses val="autoZero"/>
        <c:crossBetween val="between"/>
        <c:majorUnit val="1"/>
        <c:minorUnit val="0.2"/>
      </c:valAx>
      <c:valAx>
        <c:axId val="181244288"/>
        <c:scaling>
          <c:orientation val="minMax"/>
          <c:min val="-6"/>
        </c:scaling>
        <c:delete val="0"/>
        <c:axPos val="r"/>
        <c:numFmt formatCode="General" sourceLinked="1"/>
        <c:majorTickMark val="out"/>
        <c:minorTickMark val="none"/>
        <c:tickLblPos val="nextTo"/>
        <c:spPr>
          <a:ln>
            <a:solidFill>
              <a:sysClr val="windowText" lastClr="000000"/>
            </a:solidFill>
          </a:ln>
        </c:spPr>
        <c:txPr>
          <a:bodyPr/>
          <a:lstStyle/>
          <a:p>
            <a:pPr>
              <a:defRPr sz="1200" b="1"/>
            </a:pPr>
            <a:endParaRPr lang="en-US"/>
          </a:p>
        </c:txPr>
        <c:crossAx val="181245824"/>
        <c:crosses val="max"/>
        <c:crossBetween val="between"/>
        <c:majorUnit val="1"/>
      </c:valAx>
      <c:catAx>
        <c:axId val="181245824"/>
        <c:scaling>
          <c:orientation val="minMax"/>
        </c:scaling>
        <c:delete val="1"/>
        <c:axPos val="b"/>
        <c:numFmt formatCode="General" sourceLinked="1"/>
        <c:majorTickMark val="out"/>
        <c:minorTickMark val="none"/>
        <c:tickLblPos val="nextTo"/>
        <c:crossAx val="181244288"/>
        <c:crosses val="autoZero"/>
        <c:auto val="1"/>
        <c:lblAlgn val="ctr"/>
        <c:lblOffset val="100"/>
        <c:noMultiLvlLbl val="0"/>
      </c:catAx>
    </c:plotArea>
    <c:legend>
      <c:legendPos val="r"/>
      <c:layout>
        <c:manualLayout>
          <c:xMode val="edge"/>
          <c:yMode val="edge"/>
          <c:x val="9.5250455256610841E-2"/>
          <c:y val="0.56194154463723711"/>
          <c:w val="0.21572481324449827"/>
          <c:h val="0.27731959925183258"/>
        </c:manualLayout>
      </c:layout>
      <c:overlay val="0"/>
      <c:txPr>
        <a:bodyPr/>
        <a:lstStyle/>
        <a:p>
          <a:pPr>
            <a:defRPr sz="1600"/>
          </a:pPr>
          <a:endParaRPr lang="en-US"/>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96613476412786E-2"/>
          <c:y val="6.0308884136441053E-2"/>
          <c:w val="0.92914152323879862"/>
          <c:h val="0.78567298805959118"/>
        </c:manualLayout>
      </c:layout>
      <c:lineChart>
        <c:grouping val="standard"/>
        <c:varyColors val="0"/>
        <c:ser>
          <c:idx val="2"/>
          <c:order val="0"/>
          <c:tx>
            <c:v>To senior (1968-1984)</c:v>
          </c:tx>
          <c:spPr>
            <a:ln w="63500">
              <a:solidFill>
                <a:schemeClr val="tx1"/>
              </a:solidFill>
              <a:prstDash val="dash"/>
            </a:ln>
          </c:spPr>
          <c:marker>
            <c:symbol val="none"/>
          </c:marker>
          <c:dPt>
            <c:idx val="28"/>
            <c:bubble3D val="0"/>
            <c:spPr>
              <a:ln w="63500" cmpd="dbl">
                <a:solidFill>
                  <a:schemeClr val="tx1"/>
                </a:solidFill>
                <a:prstDash val="dash"/>
              </a:ln>
            </c:spPr>
          </c:dPt>
          <c:cat>
            <c:numRef>
              <c:f>'C:\Users\svenkatesh\AppData\Local\Microsoft\Windows\Temporary Internet Files\Content.Outlook\H413GSCO\[Transitions_1996-2011 (5).xlsx]housingcats_1996-2011 w summary'!$A$58:$A$88</c:f>
              <c:numCache>
                <c:formatCode>General</c:formatCode>
                <c:ptCount val="3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numCache>
            </c:numRef>
          </c:cat>
          <c:val>
            <c:numRef>
              <c:f>'C:\Users\svenkatesh\AppData\Local\Microsoft\Windows\Temporary Internet Files\Content.Outlook\H413GSCO\[Transitions_1996-2011 (5).xlsx]housingcats_1996-2011 w summary'!$AY$58:$AY$88</c:f>
              <c:numCache>
                <c:formatCode>General</c:formatCode>
                <c:ptCount val="31"/>
                <c:pt idx="0">
                  <c:v>7.7760497667185069E-2</c:v>
                </c:pt>
                <c:pt idx="1">
                  <c:v>7.7760497667185069E-2</c:v>
                </c:pt>
                <c:pt idx="2">
                  <c:v>0.10459893030271916</c:v>
                </c:pt>
                <c:pt idx="3">
                  <c:v>2.6838432635534083E-2</c:v>
                </c:pt>
                <c:pt idx="4">
                  <c:v>5.6733798853770258E-2</c:v>
                </c:pt>
                <c:pt idx="5">
                  <c:v>6.0674067357048111E-2</c:v>
                </c:pt>
                <c:pt idx="6">
                  <c:v>6.0674067357048111E-2</c:v>
                </c:pt>
                <c:pt idx="7">
                  <c:v>6.6164405314325034E-2</c:v>
                </c:pt>
                <c:pt idx="8">
                  <c:v>0.10962475391567643</c:v>
                </c:pt>
                <c:pt idx="9">
                  <c:v>0.22404122988821648</c:v>
                </c:pt>
                <c:pt idx="10">
                  <c:v>0.18865552571270339</c:v>
                </c:pt>
                <c:pt idx="11">
                  <c:v>0.15804649342454702</c:v>
                </c:pt>
                <c:pt idx="12">
                  <c:v>4.3630017452006981E-2</c:v>
                </c:pt>
                <c:pt idx="13">
                  <c:v>0.25696335078534033</c:v>
                </c:pt>
                <c:pt idx="14">
                  <c:v>0.26675213675213677</c:v>
                </c:pt>
                <c:pt idx="15">
                  <c:v>0.26675213675213677</c:v>
                </c:pt>
                <c:pt idx="16">
                  <c:v>0.12286324786324787</c:v>
                </c:pt>
                <c:pt idx="17">
                  <c:v>0.14520202020202019</c:v>
                </c:pt>
                <c:pt idx="18">
                  <c:v>0.14520202020202019</c:v>
                </c:pt>
                <c:pt idx="19">
                  <c:v>0.16991953432631399</c:v>
                </c:pt>
                <c:pt idx="20">
                  <c:v>9.4161958568738227E-2</c:v>
                </c:pt>
                <c:pt idx="21">
                  <c:v>0.20910448730437045</c:v>
                </c:pt>
                <c:pt idx="22">
                  <c:v>0.24364265743576088</c:v>
                </c:pt>
                <c:pt idx="23">
                  <c:v>0.5425963196181226</c:v>
                </c:pt>
                <c:pt idx="24">
                  <c:v>0.60402063391600014</c:v>
                </c:pt>
                <c:pt idx="25">
                  <c:v>0.47532050521587149</c:v>
                </c:pt>
                <c:pt idx="26">
                  <c:v>0.92824654228162995</c:v>
                </c:pt>
                <c:pt idx="27">
                  <c:v>1.3366750208855471</c:v>
                </c:pt>
                <c:pt idx="28">
                  <c:v>1.7242719201103534</c:v>
                </c:pt>
                <c:pt idx="29">
                  <c:v>2.6117364831573151</c:v>
                </c:pt>
                <c:pt idx="30">
                  <c:v>3.0404117422798325</c:v>
                </c:pt>
              </c:numCache>
            </c:numRef>
          </c:val>
          <c:smooth val="0"/>
        </c:ser>
        <c:ser>
          <c:idx val="3"/>
          <c:order val="1"/>
          <c:tx>
            <c:v>To senior (1985-1995)</c:v>
          </c:tx>
          <c:spPr>
            <a:ln w="63500">
              <a:solidFill>
                <a:schemeClr val="tx1"/>
              </a:solidFill>
              <a:prstDash val="sysDot"/>
            </a:ln>
          </c:spPr>
          <c:marker>
            <c:symbol val="none"/>
          </c:marker>
          <c:cat>
            <c:numRef>
              <c:f>'C:\Users\svenkatesh\AppData\Local\Microsoft\Windows\Temporary Internet Files\Content.Outlook\H413GSCO\[Transitions_1996-2011 (5).xlsx]housingcats_1996-2011 w summary'!$A$58:$A$88</c:f>
              <c:numCache>
                <c:formatCode>General</c:formatCode>
                <c:ptCount val="3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numCache>
            </c:numRef>
          </c:cat>
          <c:val>
            <c:numRef>
              <c:f>'C:\Users\svenkatesh\AppData\Local\Microsoft\Windows\Temporary Internet Files\Content.Outlook\H413GSCO\[Transitions_1996-2011 (5).xlsx]housingcats_1996-2011 w summary'!$AZ$58:$AZ$88</c:f>
              <c:numCache>
                <c:formatCode>General</c:formatCode>
                <c:ptCount val="31"/>
                <c:pt idx="0">
                  <c:v>0.14528335024418576</c:v>
                </c:pt>
                <c:pt idx="1">
                  <c:v>0.20555833055833053</c:v>
                </c:pt>
                <c:pt idx="2">
                  <c:v>0.27161412865832757</c:v>
                </c:pt>
                <c:pt idx="3">
                  <c:v>0.36485422189842076</c:v>
                </c:pt>
                <c:pt idx="4">
                  <c:v>0.36964188484694921</c:v>
                </c:pt>
                <c:pt idx="5">
                  <c:v>0.40978434154152837</c:v>
                </c:pt>
                <c:pt idx="6">
                  <c:v>0.52481159071511907</c:v>
                </c:pt>
                <c:pt idx="7">
                  <c:v>0.53908057534436493</c:v>
                </c:pt>
                <c:pt idx="8">
                  <c:v>0.57456480759310058</c:v>
                </c:pt>
                <c:pt idx="9">
                  <c:v>0.57782205170400325</c:v>
                </c:pt>
                <c:pt idx="10">
                  <c:v>0.71457772905620087</c:v>
                </c:pt>
                <c:pt idx="11">
                  <c:v>0.70363274186033653</c:v>
                </c:pt>
                <c:pt idx="12">
                  <c:v>0.64614707480676825</c:v>
                </c:pt>
                <c:pt idx="13">
                  <c:v>0.83773025829850545</c:v>
                </c:pt>
                <c:pt idx="14">
                  <c:v>0.77755805413483714</c:v>
                </c:pt>
                <c:pt idx="15">
                  <c:v>0.82336122129835843</c:v>
                </c:pt>
                <c:pt idx="16">
                  <c:v>0.81324916373414025</c:v>
                </c:pt>
                <c:pt idx="17">
                  <c:v>0.99197161733811046</c:v>
                </c:pt>
                <c:pt idx="18">
                  <c:v>1.1263777080890032</c:v>
                </c:pt>
                <c:pt idx="19">
                  <c:v>1.3287393605558608</c:v>
                </c:pt>
                <c:pt idx="20">
                  <c:v>1.6811001780329573</c:v>
                </c:pt>
                <c:pt idx="21">
                  <c:v>2.295509078336861</c:v>
                </c:pt>
                <c:pt idx="22">
                  <c:v>2.1170287111772481</c:v>
                </c:pt>
                <c:pt idx="23">
                  <c:v>2.8274586511473978</c:v>
                </c:pt>
                <c:pt idx="24">
                  <c:v>2.1336294878604445</c:v>
                </c:pt>
                <c:pt idx="25">
                  <c:v>2.7141068724615405</c:v>
                </c:pt>
                <c:pt idx="26">
                  <c:v>2.8471828281223868</c:v>
                </c:pt>
                <c:pt idx="27">
                  <c:v>4.1087487479946327</c:v>
                </c:pt>
                <c:pt idx="28">
                  <c:v>5.0386052266685768</c:v>
                </c:pt>
                <c:pt idx="29">
                  <c:v>4.1120987829207545</c:v>
                </c:pt>
                <c:pt idx="30">
                  <c:v>3.8502673796791447</c:v>
                </c:pt>
              </c:numCache>
            </c:numRef>
          </c:val>
          <c:smooth val="0"/>
        </c:ser>
        <c:ser>
          <c:idx val="4"/>
          <c:order val="2"/>
          <c:tx>
            <c:v>To senior (1996-2011)</c:v>
          </c:tx>
          <c:spPr>
            <a:ln w="63500">
              <a:solidFill>
                <a:schemeClr val="tx1">
                  <a:lumMod val="95000"/>
                  <a:lumOff val="5000"/>
                </a:schemeClr>
              </a:solidFill>
            </a:ln>
          </c:spPr>
          <c:marker>
            <c:symbol val="none"/>
          </c:marker>
          <c:cat>
            <c:numRef>
              <c:f>'C:\Users\svenkatesh\AppData\Local\Microsoft\Windows\Temporary Internet Files\Content.Outlook\H413GSCO\[Transitions_1996-2011 (5).xlsx]housingcats_1996-2011 w summary'!$A$58:$A$88</c:f>
              <c:numCache>
                <c:formatCode>General</c:formatCode>
                <c:ptCount val="3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numCache>
            </c:numRef>
          </c:cat>
          <c:val>
            <c:numRef>
              <c:f>'C:\Users\svenkatesh\AppData\Local\Microsoft\Windows\Temporary Internet Files\Content.Outlook\H413GSCO\[Transitions_1996-2011 (5).xlsx]housingcats_1996-2011 w summary'!$BA$58:$BA$88</c:f>
              <c:numCache>
                <c:formatCode>General</c:formatCode>
                <c:ptCount val="31"/>
                <c:pt idx="0">
                  <c:v>0.43673025566847246</c:v>
                </c:pt>
                <c:pt idx="1">
                  <c:v>0.48590737011973834</c:v>
                </c:pt>
                <c:pt idx="2">
                  <c:v>0.73147296673971862</c:v>
                </c:pt>
                <c:pt idx="3">
                  <c:v>0.85221313484124683</c:v>
                </c:pt>
                <c:pt idx="4">
                  <c:v>0.91613071095394483</c:v>
                </c:pt>
                <c:pt idx="5">
                  <c:v>0.84327440725499458</c:v>
                </c:pt>
                <c:pt idx="6">
                  <c:v>0.89187530436177942</c:v>
                </c:pt>
                <c:pt idx="7">
                  <c:v>0.9616196101019906</c:v>
                </c:pt>
                <c:pt idx="8">
                  <c:v>1.1989876823933774</c:v>
                </c:pt>
                <c:pt idx="9">
                  <c:v>1.5641096935364542</c:v>
                </c:pt>
                <c:pt idx="10">
                  <c:v>1.4721402978204754</c:v>
                </c:pt>
                <c:pt idx="11">
                  <c:v>1.8500394889930074</c:v>
                </c:pt>
                <c:pt idx="12">
                  <c:v>1.6247653549240848</c:v>
                </c:pt>
                <c:pt idx="13">
                  <c:v>1.9562114858282105</c:v>
                </c:pt>
                <c:pt idx="14">
                  <c:v>1.8549350201857739</c:v>
                </c:pt>
                <c:pt idx="15">
                  <c:v>2.20142654988341</c:v>
                </c:pt>
                <c:pt idx="16">
                  <c:v>2.5774662957546224</c:v>
                </c:pt>
                <c:pt idx="17">
                  <c:v>2.9248938534128133</c:v>
                </c:pt>
                <c:pt idx="18">
                  <c:v>3.3701864742779528</c:v>
                </c:pt>
                <c:pt idx="19">
                  <c:v>3.3286162430575863</c:v>
                </c:pt>
                <c:pt idx="20">
                  <c:v>3.4085956032227052</c:v>
                </c:pt>
                <c:pt idx="21">
                  <c:v>3.5722284080768838</c:v>
                </c:pt>
                <c:pt idx="22">
                  <c:v>4.546383951322718</c:v>
                </c:pt>
                <c:pt idx="23">
                  <c:v>4.5909145840886456</c:v>
                </c:pt>
                <c:pt idx="24">
                  <c:v>5.3009398949723261</c:v>
                </c:pt>
                <c:pt idx="25">
                  <c:v>5.8246812642493113</c:v>
                </c:pt>
                <c:pt idx="26">
                  <c:v>7.5705212299845641</c:v>
                </c:pt>
                <c:pt idx="27">
                  <c:v>7.112362196283617</c:v>
                </c:pt>
                <c:pt idx="28">
                  <c:v>7.6849079301196737</c:v>
                </c:pt>
                <c:pt idx="29">
                  <c:v>7.7483697736862309</c:v>
                </c:pt>
                <c:pt idx="30">
                  <c:v>9.0909090909090917</c:v>
                </c:pt>
              </c:numCache>
            </c:numRef>
          </c:val>
          <c:smooth val="0"/>
        </c:ser>
        <c:dLbls>
          <c:showLegendKey val="0"/>
          <c:showVal val="0"/>
          <c:showCatName val="0"/>
          <c:showSerName val="0"/>
          <c:showPercent val="0"/>
          <c:showBubbleSize val="0"/>
        </c:dLbls>
        <c:marker val="1"/>
        <c:smooth val="0"/>
        <c:axId val="177840128"/>
        <c:axId val="177842048"/>
      </c:lineChart>
      <c:catAx>
        <c:axId val="177840128"/>
        <c:scaling>
          <c:orientation val="minMax"/>
        </c:scaling>
        <c:delete val="0"/>
        <c:axPos val="b"/>
        <c:title>
          <c:tx>
            <c:rich>
              <a:bodyPr/>
              <a:lstStyle/>
              <a:p>
                <a:pPr>
                  <a:defRPr sz="2000"/>
                </a:pPr>
                <a:r>
                  <a:rPr lang="en-US" sz="2000"/>
                  <a:t>Age</a:t>
                </a:r>
              </a:p>
            </c:rich>
          </c:tx>
          <c:layout>
            <c:manualLayout>
              <c:xMode val="edge"/>
              <c:yMode val="edge"/>
              <c:x val="0.48749717327324754"/>
              <c:y val="0.93934707903780068"/>
            </c:manualLayout>
          </c:layout>
          <c:overlay val="0"/>
        </c:title>
        <c:numFmt formatCode="General" sourceLinked="1"/>
        <c:majorTickMark val="out"/>
        <c:minorTickMark val="none"/>
        <c:tickLblPos val="nextTo"/>
        <c:spPr>
          <a:ln>
            <a:solidFill>
              <a:sysClr val="windowText" lastClr="000000"/>
            </a:solidFill>
          </a:ln>
        </c:spPr>
        <c:txPr>
          <a:bodyPr/>
          <a:lstStyle/>
          <a:p>
            <a:pPr>
              <a:defRPr sz="2000"/>
            </a:pPr>
            <a:endParaRPr lang="en-US"/>
          </a:p>
        </c:txPr>
        <c:crossAx val="177842048"/>
        <c:crosses val="autoZero"/>
        <c:auto val="1"/>
        <c:lblAlgn val="ctr"/>
        <c:lblOffset val="100"/>
        <c:tickLblSkip val="5"/>
        <c:noMultiLvlLbl val="0"/>
      </c:catAx>
      <c:valAx>
        <c:axId val="177842048"/>
        <c:scaling>
          <c:orientation val="minMax"/>
        </c:scaling>
        <c:delete val="0"/>
        <c:axPos val="l"/>
        <c:numFmt formatCode="0" sourceLinked="0"/>
        <c:majorTickMark val="out"/>
        <c:minorTickMark val="none"/>
        <c:tickLblPos val="nextTo"/>
        <c:spPr>
          <a:ln>
            <a:solidFill>
              <a:sysClr val="windowText" lastClr="000000"/>
            </a:solidFill>
          </a:ln>
        </c:spPr>
        <c:txPr>
          <a:bodyPr/>
          <a:lstStyle/>
          <a:p>
            <a:pPr>
              <a:defRPr sz="2000"/>
            </a:pPr>
            <a:endParaRPr lang="en-US"/>
          </a:p>
        </c:txPr>
        <c:crossAx val="177840128"/>
        <c:crosses val="autoZero"/>
        <c:crossBetween val="between"/>
      </c:valAx>
      <c:spPr>
        <a:ln>
          <a:noFill/>
        </a:ln>
      </c:spPr>
    </c:plotArea>
    <c:legend>
      <c:legendPos val="r"/>
      <c:layout>
        <c:manualLayout>
          <c:xMode val="edge"/>
          <c:yMode val="edge"/>
          <c:x val="0.13262223306157528"/>
          <c:y val="0.3090963365494806"/>
          <c:w val="0.3701867465681834"/>
          <c:h val="0.26237810062474587"/>
        </c:manualLayout>
      </c:layout>
      <c:overlay val="0"/>
      <c:txPr>
        <a:bodyPr/>
        <a:lstStyle/>
        <a:p>
          <a:pPr>
            <a:defRPr sz="1600" b="0"/>
          </a:pPr>
          <a:endParaRPr lang="en-US"/>
        </a:p>
      </c:txPr>
    </c:legend>
    <c:plotVisOnly val="1"/>
    <c:dispBlanksAs val="gap"/>
    <c:showDLblsOverMax val="0"/>
  </c:chart>
  <c:spPr>
    <a:ln>
      <a:noFill/>
    </a:ln>
  </c:spPr>
  <c:txPr>
    <a:bodyPr/>
    <a:lstStyle/>
    <a:p>
      <a:pPr>
        <a:defRPr sz="1200" b="1"/>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Occupancy</a:t>
            </a:r>
          </a:p>
          <a:p>
            <a:pPr>
              <a:defRPr sz="2000"/>
            </a:pPr>
            <a:r>
              <a:rPr lang="en-US" sz="2000" dirty="0"/>
              <a:t>Early sub-period</a:t>
            </a:r>
          </a:p>
        </c:rich>
      </c:tx>
      <c:layout>
        <c:manualLayout>
          <c:xMode val="edge"/>
          <c:yMode val="edge"/>
          <c:x val="0.41247925531047752"/>
          <c:y val="0"/>
        </c:manualLayout>
      </c:layout>
      <c:overlay val="1"/>
    </c:title>
    <c:autoTitleDeleted val="0"/>
    <c:plotArea>
      <c:layout>
        <c:manualLayout>
          <c:layoutTarget val="inner"/>
          <c:xMode val="edge"/>
          <c:yMode val="edge"/>
          <c:x val="4.9149269825204518E-2"/>
          <c:y val="0.12935772663560788"/>
          <c:w val="0.84159976222351485"/>
          <c:h val="0.74825926724912806"/>
        </c:manualLayout>
      </c:layout>
      <c:areaChart>
        <c:grouping val="stacked"/>
        <c:varyColors val="0"/>
        <c:ser>
          <c:idx val="5"/>
          <c:order val="0"/>
          <c:tx>
            <c:v>MF</c:v>
          </c:tx>
          <c:spPr>
            <a:solidFill>
              <a:schemeClr val="tx1">
                <a:lumMod val="65000"/>
                <a:lumOff val="35000"/>
              </a:schemeClr>
            </a:solidFill>
            <a:ln>
              <a:noFill/>
            </a:ln>
          </c:spPr>
          <c:val>
            <c:numRef>
              <c:f>'[9]housingcats_1996-2011 w summary'!$BA$18:$BA$88</c:f>
              <c:numCache>
                <c:formatCode>General</c:formatCode>
                <c:ptCount val="71"/>
                <c:pt idx="0">
                  <c:v>21.062962403744528</c:v>
                </c:pt>
                <c:pt idx="1">
                  <c:v>25.290423861852432</c:v>
                </c:pt>
                <c:pt idx="2">
                  <c:v>29.5398722777141</c:v>
                </c:pt>
                <c:pt idx="3">
                  <c:v>33.27038626609442</c:v>
                </c:pt>
                <c:pt idx="4">
                  <c:v>34.803121030665942</c:v>
                </c:pt>
                <c:pt idx="5">
                  <c:v>35.025573025194163</c:v>
                </c:pt>
                <c:pt idx="6">
                  <c:v>34.555510036870132</c:v>
                </c:pt>
                <c:pt idx="7">
                  <c:v>32.909449682087264</c:v>
                </c:pt>
                <c:pt idx="8">
                  <c:v>30.273528048215113</c:v>
                </c:pt>
                <c:pt idx="9">
                  <c:v>29.611041405269763</c:v>
                </c:pt>
                <c:pt idx="10">
                  <c:v>27.924734115080447</c:v>
                </c:pt>
                <c:pt idx="11">
                  <c:v>26.053181953988645</c:v>
                </c:pt>
                <c:pt idx="12">
                  <c:v>23.754914809960681</c:v>
                </c:pt>
                <c:pt idx="13">
                  <c:v>23.495012039903681</c:v>
                </c:pt>
                <c:pt idx="14">
                  <c:v>22.102124487513976</c:v>
                </c:pt>
                <c:pt idx="15">
                  <c:v>21.09220419469727</c:v>
                </c:pt>
                <c:pt idx="16">
                  <c:v>20.41322314049587</c:v>
                </c:pt>
                <c:pt idx="17">
                  <c:v>19.706405693950177</c:v>
                </c:pt>
                <c:pt idx="18">
                  <c:v>18.776671408250355</c:v>
                </c:pt>
                <c:pt idx="19">
                  <c:v>19.571428571428573</c:v>
                </c:pt>
                <c:pt idx="20">
                  <c:v>19.314340898116853</c:v>
                </c:pt>
                <c:pt idx="21">
                  <c:v>20.633349826818407</c:v>
                </c:pt>
                <c:pt idx="22">
                  <c:v>19.711299153807865</c:v>
                </c:pt>
                <c:pt idx="23">
                  <c:v>18.75</c:v>
                </c:pt>
                <c:pt idx="24">
                  <c:v>18.910424305919328</c:v>
                </c:pt>
                <c:pt idx="25">
                  <c:v>19.806243272335845</c:v>
                </c:pt>
                <c:pt idx="26">
                  <c:v>19.752421959095802</c:v>
                </c:pt>
                <c:pt idx="27">
                  <c:v>19.055118110236222</c:v>
                </c:pt>
                <c:pt idx="28">
                  <c:v>19.957424161788186</c:v>
                </c:pt>
                <c:pt idx="29">
                  <c:v>19.891304347826086</c:v>
                </c:pt>
                <c:pt idx="30">
                  <c:v>20.198675496688743</c:v>
                </c:pt>
                <c:pt idx="31">
                  <c:v>19.02328222600795</c:v>
                </c:pt>
                <c:pt idx="32">
                  <c:v>19.450934579439252</c:v>
                </c:pt>
                <c:pt idx="33">
                  <c:v>18.886198547215496</c:v>
                </c:pt>
                <c:pt idx="34">
                  <c:v>19.889840881272949</c:v>
                </c:pt>
                <c:pt idx="35">
                  <c:v>20.17766497461929</c:v>
                </c:pt>
                <c:pt idx="36">
                  <c:v>19.275549805950842</c:v>
                </c:pt>
                <c:pt idx="37">
                  <c:v>20.763563295378432</c:v>
                </c:pt>
                <c:pt idx="38">
                  <c:v>21.163279607568324</c:v>
                </c:pt>
                <c:pt idx="39">
                  <c:v>21.188260558339298</c:v>
                </c:pt>
                <c:pt idx="40">
                  <c:v>21.240875912408757</c:v>
                </c:pt>
                <c:pt idx="41">
                  <c:v>20.373250388802489</c:v>
                </c:pt>
                <c:pt idx="42">
                  <c:v>21.118012422360248</c:v>
                </c:pt>
                <c:pt idx="43">
                  <c:v>20.772946859903382</c:v>
                </c:pt>
                <c:pt idx="44">
                  <c:v>20.544337137840209</c:v>
                </c:pt>
                <c:pt idx="45">
                  <c:v>22.331838565022423</c:v>
                </c:pt>
                <c:pt idx="46">
                  <c:v>20.498614958448755</c:v>
                </c:pt>
                <c:pt idx="47">
                  <c:v>19.702970297029704</c:v>
                </c:pt>
                <c:pt idx="48">
                  <c:v>19.426751592356688</c:v>
                </c:pt>
                <c:pt idx="49">
                  <c:v>21.380846325167038</c:v>
                </c:pt>
                <c:pt idx="50">
                  <c:v>22.997711670480548</c:v>
                </c:pt>
                <c:pt idx="51">
                  <c:v>21.07904642409034</c:v>
                </c:pt>
                <c:pt idx="52">
                  <c:v>21.204188481675391</c:v>
                </c:pt>
                <c:pt idx="53">
                  <c:v>21.376281112737921</c:v>
                </c:pt>
                <c:pt idx="54">
                  <c:v>23.04</c:v>
                </c:pt>
                <c:pt idx="55">
                  <c:v>20.993589743589745</c:v>
                </c:pt>
                <c:pt idx="56">
                  <c:v>23.204419889502763</c:v>
                </c:pt>
                <c:pt idx="57">
                  <c:v>23.541666666666668</c:v>
                </c:pt>
                <c:pt idx="58">
                  <c:v>23.181818181818183</c:v>
                </c:pt>
                <c:pt idx="59">
                  <c:v>20.153061224489797</c:v>
                </c:pt>
                <c:pt idx="60">
                  <c:v>19.774011299435028</c:v>
                </c:pt>
                <c:pt idx="61">
                  <c:v>20.766773162939298</c:v>
                </c:pt>
                <c:pt idx="62">
                  <c:v>16.896551724137932</c:v>
                </c:pt>
                <c:pt idx="63">
                  <c:v>16.602316602316602</c:v>
                </c:pt>
                <c:pt idx="64">
                  <c:v>18.385650224215247</c:v>
                </c:pt>
                <c:pt idx="65">
                  <c:v>23.280423280423282</c:v>
                </c:pt>
                <c:pt idx="66">
                  <c:v>20.666666666666668</c:v>
                </c:pt>
                <c:pt idx="67">
                  <c:v>19.548872180451127</c:v>
                </c:pt>
                <c:pt idx="68">
                  <c:v>24.561403508771932</c:v>
                </c:pt>
                <c:pt idx="69">
                  <c:v>22.093023255813954</c:v>
                </c:pt>
                <c:pt idx="70">
                  <c:v>22.950819672131146</c:v>
                </c:pt>
              </c:numCache>
            </c:numRef>
          </c:val>
        </c:ser>
        <c:ser>
          <c:idx val="0"/>
          <c:order val="1"/>
          <c:tx>
            <c:v>SF</c:v>
          </c:tx>
          <c:spPr>
            <a:solidFill>
              <a:schemeClr val="bg1">
                <a:lumMod val="75000"/>
              </a:schemeClr>
            </a:solidFill>
            <a:ln>
              <a:noFill/>
            </a:ln>
          </c:spPr>
          <c:cat>
            <c:numRef>
              <c:f>'[9]housingcats_1996-2011 w summary'!$A$18:$A$88</c:f>
              <c:numCache>
                <c:formatCode>General</c:formatCode>
                <c:ptCount val="7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numCache>
            </c:numRef>
          </c:cat>
          <c:val>
            <c:numRef>
              <c:f>'[9]housingcats_1996-2011 w summary'!$BF$18:$BF$88</c:f>
              <c:numCache>
                <c:formatCode>General</c:formatCode>
                <c:ptCount val="71"/>
                <c:pt idx="0">
                  <c:v>37.611354371130908</c:v>
                </c:pt>
                <c:pt idx="1">
                  <c:v>39.277864992150704</c:v>
                </c:pt>
                <c:pt idx="2">
                  <c:v>41.460618961847061</c:v>
                </c:pt>
                <c:pt idx="3">
                  <c:v>43.673819742489272</c:v>
                </c:pt>
                <c:pt idx="4">
                  <c:v>46.470694973688985</c:v>
                </c:pt>
                <c:pt idx="5">
                  <c:v>49.820041674559576</c:v>
                </c:pt>
                <c:pt idx="6">
                  <c:v>52.662843097091354</c:v>
                </c:pt>
                <c:pt idx="7">
                  <c:v>56.632317474238107</c:v>
                </c:pt>
                <c:pt idx="8">
                  <c:v>60.523875753361146</c:v>
                </c:pt>
                <c:pt idx="9">
                  <c:v>61.80677540777917</c:v>
                </c:pt>
                <c:pt idx="10">
                  <c:v>63.894191437142076</c:v>
                </c:pt>
                <c:pt idx="11">
                  <c:v>66.686585001493881</c:v>
                </c:pt>
                <c:pt idx="12">
                  <c:v>68.741808650065536</c:v>
                </c:pt>
                <c:pt idx="13">
                  <c:v>69.762641898864814</c:v>
                </c:pt>
                <c:pt idx="14">
                  <c:v>72.008945210585168</c:v>
                </c:pt>
                <c:pt idx="15">
                  <c:v>73.209339137316974</c:v>
                </c:pt>
                <c:pt idx="16">
                  <c:v>74.214876033057848</c:v>
                </c:pt>
                <c:pt idx="17">
                  <c:v>75.311387900355868</c:v>
                </c:pt>
                <c:pt idx="18">
                  <c:v>75.675675675675677</c:v>
                </c:pt>
                <c:pt idx="19">
                  <c:v>75.333333333333329</c:v>
                </c:pt>
                <c:pt idx="20">
                  <c:v>75.470787059391597</c:v>
                </c:pt>
                <c:pt idx="21">
                  <c:v>74.863928748144488</c:v>
                </c:pt>
                <c:pt idx="22">
                  <c:v>75.65953210552513</c:v>
                </c:pt>
                <c:pt idx="23">
                  <c:v>76.219512195121951</c:v>
                </c:pt>
                <c:pt idx="24">
                  <c:v>75.746464117338917</c:v>
                </c:pt>
                <c:pt idx="25">
                  <c:v>75.188374596340154</c:v>
                </c:pt>
                <c:pt idx="26">
                  <c:v>76.210979547900962</c:v>
                </c:pt>
                <c:pt idx="27">
                  <c:v>77.270341207349077</c:v>
                </c:pt>
                <c:pt idx="28">
                  <c:v>76.370409792442786</c:v>
                </c:pt>
                <c:pt idx="29">
                  <c:v>76.521739130434781</c:v>
                </c:pt>
                <c:pt idx="30">
                  <c:v>75.883002207505513</c:v>
                </c:pt>
                <c:pt idx="31">
                  <c:v>76.71777399204997</c:v>
                </c:pt>
                <c:pt idx="32">
                  <c:v>76.05140186915888</c:v>
                </c:pt>
                <c:pt idx="33">
                  <c:v>76.755447941888619</c:v>
                </c:pt>
                <c:pt idx="34">
                  <c:v>75.826193390452872</c:v>
                </c:pt>
                <c:pt idx="35">
                  <c:v>74.936548223350258</c:v>
                </c:pt>
                <c:pt idx="36">
                  <c:v>75.161707632600255</c:v>
                </c:pt>
                <c:pt idx="37">
                  <c:v>73.811118553248491</c:v>
                </c:pt>
                <c:pt idx="38">
                  <c:v>72.880168185003498</c:v>
                </c:pt>
                <c:pt idx="39">
                  <c:v>72.440944881889763</c:v>
                </c:pt>
                <c:pt idx="40">
                  <c:v>72.116788321167888</c:v>
                </c:pt>
                <c:pt idx="41">
                  <c:v>73.716951788491443</c:v>
                </c:pt>
                <c:pt idx="42">
                  <c:v>72.826086956521735</c:v>
                </c:pt>
                <c:pt idx="43">
                  <c:v>72.302737520128829</c:v>
                </c:pt>
                <c:pt idx="44">
                  <c:v>72.256365232660229</c:v>
                </c:pt>
                <c:pt idx="45">
                  <c:v>68.968609865470853</c:v>
                </c:pt>
                <c:pt idx="46">
                  <c:v>69.436749769159746</c:v>
                </c:pt>
                <c:pt idx="47">
                  <c:v>70.396039603960389</c:v>
                </c:pt>
                <c:pt idx="48">
                  <c:v>69.85138004246285</c:v>
                </c:pt>
                <c:pt idx="49">
                  <c:v>69.153674832962139</c:v>
                </c:pt>
                <c:pt idx="50">
                  <c:v>66.361556064073227</c:v>
                </c:pt>
                <c:pt idx="51">
                  <c:v>67.754077791718942</c:v>
                </c:pt>
                <c:pt idx="52">
                  <c:v>65.183246073298434</c:v>
                </c:pt>
                <c:pt idx="53">
                  <c:v>64.12884333821377</c:v>
                </c:pt>
                <c:pt idx="54">
                  <c:v>62.08</c:v>
                </c:pt>
                <c:pt idx="55">
                  <c:v>64.102564102564102</c:v>
                </c:pt>
                <c:pt idx="56">
                  <c:v>59.852670349907918</c:v>
                </c:pt>
                <c:pt idx="57">
                  <c:v>57.291666666666664</c:v>
                </c:pt>
                <c:pt idx="58">
                  <c:v>56.590909090909093</c:v>
                </c:pt>
                <c:pt idx="59">
                  <c:v>58.418367346938773</c:v>
                </c:pt>
                <c:pt idx="60">
                  <c:v>56.21468926553672</c:v>
                </c:pt>
                <c:pt idx="61">
                  <c:v>54.952076677316292</c:v>
                </c:pt>
                <c:pt idx="62">
                  <c:v>57.241379310344826</c:v>
                </c:pt>
                <c:pt idx="63">
                  <c:v>52.895752895752899</c:v>
                </c:pt>
                <c:pt idx="64">
                  <c:v>49.775784753363226</c:v>
                </c:pt>
                <c:pt idx="65">
                  <c:v>42.328042328042329</c:v>
                </c:pt>
                <c:pt idx="66">
                  <c:v>43.333333333333336</c:v>
                </c:pt>
                <c:pt idx="67">
                  <c:v>41.353383458646618</c:v>
                </c:pt>
                <c:pt idx="68">
                  <c:v>36.842105263157897</c:v>
                </c:pt>
                <c:pt idx="69">
                  <c:v>43.02325581395349</c:v>
                </c:pt>
                <c:pt idx="70">
                  <c:v>40.983606557377051</c:v>
                </c:pt>
              </c:numCache>
            </c:numRef>
          </c:val>
        </c:ser>
        <c:ser>
          <c:idx val="1"/>
          <c:order val="2"/>
          <c:tx>
            <c:v>Senior</c:v>
          </c:tx>
          <c:spPr>
            <a:solidFill>
              <a:schemeClr val="tx1"/>
            </a:solidFill>
          </c:spPr>
          <c:cat>
            <c:numRef>
              <c:f>'[9]housingcats_1996-2011 w summary'!$A$18:$A$88</c:f>
              <c:numCache>
                <c:formatCode>General</c:formatCode>
                <c:ptCount val="7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numCache>
            </c:numRef>
          </c:cat>
          <c:val>
            <c:numRef>
              <c:f>'[9]housingcats_1996-2011 w summary'!$BG$18:$BG$88</c:f>
              <c:numCache>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0.16556291390728478</c:v>
                </c:pt>
                <c:pt idx="31">
                  <c:v>0.17035775127768313</c:v>
                </c:pt>
                <c:pt idx="32">
                  <c:v>0.23364485981308411</c:v>
                </c:pt>
                <c:pt idx="33">
                  <c:v>0.12106537530266344</c:v>
                </c:pt>
                <c:pt idx="34">
                  <c:v>0.24479804161566707</c:v>
                </c:pt>
                <c:pt idx="35">
                  <c:v>6.3451776649746189E-2</c:v>
                </c:pt>
                <c:pt idx="36">
                  <c:v>0.12936610608020699</c:v>
                </c:pt>
                <c:pt idx="37">
                  <c:v>0.13395847287340926</c:v>
                </c:pt>
                <c:pt idx="38">
                  <c:v>0.21023125437981779</c:v>
                </c:pt>
                <c:pt idx="39">
                  <c:v>0</c:v>
                </c:pt>
                <c:pt idx="40">
                  <c:v>0</c:v>
                </c:pt>
                <c:pt idx="41">
                  <c:v>0.23328149300155521</c:v>
                </c:pt>
                <c:pt idx="42">
                  <c:v>0</c:v>
                </c:pt>
                <c:pt idx="43">
                  <c:v>8.0515297906602251E-2</c:v>
                </c:pt>
                <c:pt idx="44">
                  <c:v>0</c:v>
                </c:pt>
                <c:pt idx="45">
                  <c:v>8.9686098654708515E-2</c:v>
                </c:pt>
                <c:pt idx="46">
                  <c:v>9.2336103416435833E-2</c:v>
                </c:pt>
                <c:pt idx="47">
                  <c:v>0</c:v>
                </c:pt>
                <c:pt idx="48">
                  <c:v>0.10615711252653928</c:v>
                </c:pt>
                <c:pt idx="49">
                  <c:v>0.22271714922048999</c:v>
                </c:pt>
                <c:pt idx="50">
                  <c:v>0.34324942791762014</c:v>
                </c:pt>
                <c:pt idx="51">
                  <c:v>0.12547051442910917</c:v>
                </c:pt>
                <c:pt idx="52">
                  <c:v>0.13089005235602094</c:v>
                </c:pt>
                <c:pt idx="53">
                  <c:v>0.14641288433382138</c:v>
                </c:pt>
                <c:pt idx="54">
                  <c:v>0.64</c:v>
                </c:pt>
                <c:pt idx="55">
                  <c:v>0.32051282051282054</c:v>
                </c:pt>
                <c:pt idx="56">
                  <c:v>0.18416206261510129</c:v>
                </c:pt>
                <c:pt idx="57">
                  <c:v>0.20833333333333334</c:v>
                </c:pt>
                <c:pt idx="58">
                  <c:v>0.22727272727272727</c:v>
                </c:pt>
                <c:pt idx="59">
                  <c:v>0.25510204081632654</c:v>
                </c:pt>
                <c:pt idx="60">
                  <c:v>0.2824858757062147</c:v>
                </c:pt>
                <c:pt idx="61">
                  <c:v>0.31948881789137379</c:v>
                </c:pt>
                <c:pt idx="62">
                  <c:v>0.34482758620689657</c:v>
                </c:pt>
                <c:pt idx="63">
                  <c:v>0.38610038610038611</c:v>
                </c:pt>
                <c:pt idx="64">
                  <c:v>0.89686098654708524</c:v>
                </c:pt>
                <c:pt idx="65">
                  <c:v>0.52910052910052907</c:v>
                </c:pt>
                <c:pt idx="66">
                  <c:v>0</c:v>
                </c:pt>
                <c:pt idx="67">
                  <c:v>3.007518796992481</c:v>
                </c:pt>
                <c:pt idx="68">
                  <c:v>2.6315789473684212</c:v>
                </c:pt>
                <c:pt idx="69">
                  <c:v>1.1627906976744187</c:v>
                </c:pt>
                <c:pt idx="70">
                  <c:v>4.918032786885246</c:v>
                </c:pt>
              </c:numCache>
            </c:numRef>
          </c:val>
        </c:ser>
        <c:ser>
          <c:idx val="2"/>
          <c:order val="3"/>
          <c:tx>
            <c:v>Shared</c:v>
          </c:tx>
          <c:spPr>
            <a:pattFill prst="openDmnd">
              <a:fgClr>
                <a:schemeClr val="tx1"/>
              </a:fgClr>
              <a:bgClr>
                <a:schemeClr val="bg1"/>
              </a:bgClr>
            </a:pattFill>
            <a:ln>
              <a:noFill/>
            </a:ln>
          </c:spPr>
          <c:val>
            <c:numRef>
              <c:f>'[9]housingcats_1996-2011 w summary'!$BD$18:$BD$88</c:f>
              <c:numCache>
                <c:formatCode>General</c:formatCode>
                <c:ptCount val="71"/>
                <c:pt idx="0">
                  <c:v>41.325683225124564</c:v>
                </c:pt>
                <c:pt idx="1">
                  <c:v>35.431711145996857</c:v>
                </c:pt>
                <c:pt idx="2">
                  <c:v>28.99950876043884</c:v>
                </c:pt>
                <c:pt idx="3">
                  <c:v>23.055793991416309</c:v>
                </c:pt>
                <c:pt idx="4">
                  <c:v>18.726183995645073</c:v>
                </c:pt>
                <c:pt idx="5">
                  <c:v>15.154385300246259</c:v>
                </c:pt>
                <c:pt idx="6">
                  <c:v>12.781646866038509</c:v>
                </c:pt>
                <c:pt idx="7">
                  <c:v>10.458232843674633</c:v>
                </c:pt>
                <c:pt idx="8">
                  <c:v>9.2025961984237359</c:v>
                </c:pt>
                <c:pt idx="9">
                  <c:v>8.5821831869510667</c:v>
                </c:pt>
                <c:pt idx="10">
                  <c:v>8.1810744477774744</c:v>
                </c:pt>
                <c:pt idx="11">
                  <c:v>7.2602330445174781</c:v>
                </c:pt>
                <c:pt idx="12">
                  <c:v>7.503276539973788</c:v>
                </c:pt>
                <c:pt idx="13">
                  <c:v>6.74234606123151</c:v>
                </c:pt>
                <c:pt idx="14">
                  <c:v>5.8889303019008574</c:v>
                </c:pt>
                <c:pt idx="15">
                  <c:v>5.698456667985754</c:v>
                </c:pt>
                <c:pt idx="16">
                  <c:v>5.3719008264462813</c:v>
                </c:pt>
                <c:pt idx="17">
                  <c:v>4.9822064056939501</c:v>
                </c:pt>
                <c:pt idx="18">
                  <c:v>5.5476529160739689</c:v>
                </c:pt>
                <c:pt idx="19">
                  <c:v>5.0952380952380949</c:v>
                </c:pt>
                <c:pt idx="20">
                  <c:v>5.2148720424915496</c:v>
                </c:pt>
                <c:pt idx="21">
                  <c:v>4.5027214250371106</c:v>
                </c:pt>
                <c:pt idx="22">
                  <c:v>4.6291687406669988</c:v>
                </c:pt>
                <c:pt idx="23">
                  <c:v>5.0304878048780486</c:v>
                </c:pt>
                <c:pt idx="24">
                  <c:v>5.3431115767417499</c:v>
                </c:pt>
                <c:pt idx="25">
                  <c:v>5.0053821313240041</c:v>
                </c:pt>
                <c:pt idx="26">
                  <c:v>4.036598493003229</c:v>
                </c:pt>
                <c:pt idx="27">
                  <c:v>3.674540682414698</c:v>
                </c:pt>
                <c:pt idx="28">
                  <c:v>3.6721660457690262</c:v>
                </c:pt>
                <c:pt idx="29">
                  <c:v>3.5869565217391304</c:v>
                </c:pt>
                <c:pt idx="30">
                  <c:v>3.7527593818984548</c:v>
                </c:pt>
                <c:pt idx="31">
                  <c:v>4.0885860306643949</c:v>
                </c:pt>
                <c:pt idx="32">
                  <c:v>4.2640186915887854</c:v>
                </c:pt>
                <c:pt idx="33">
                  <c:v>4.2372881355932206</c:v>
                </c:pt>
                <c:pt idx="34">
                  <c:v>4.0391676866585069</c:v>
                </c:pt>
                <c:pt idx="35">
                  <c:v>4.8223350253807107</c:v>
                </c:pt>
                <c:pt idx="36">
                  <c:v>5.433376455368693</c:v>
                </c:pt>
                <c:pt idx="37">
                  <c:v>5.2913596784996653</c:v>
                </c:pt>
                <c:pt idx="38">
                  <c:v>5.746320953048353</c:v>
                </c:pt>
                <c:pt idx="39">
                  <c:v>6.3707945597709381</c:v>
                </c:pt>
                <c:pt idx="40">
                  <c:v>6.6423357664233578</c:v>
                </c:pt>
                <c:pt idx="41">
                  <c:v>5.6765163297045103</c:v>
                </c:pt>
                <c:pt idx="42">
                  <c:v>6.0559006211180124</c:v>
                </c:pt>
                <c:pt idx="43">
                  <c:v>6.8438003220611918</c:v>
                </c:pt>
                <c:pt idx="44">
                  <c:v>7.1992976294995614</c:v>
                </c:pt>
                <c:pt idx="45">
                  <c:v>8.6098654708520179</c:v>
                </c:pt>
                <c:pt idx="46">
                  <c:v>9.97229916897507</c:v>
                </c:pt>
                <c:pt idx="47">
                  <c:v>9.9009900990099009</c:v>
                </c:pt>
                <c:pt idx="48">
                  <c:v>10.615711252653927</c:v>
                </c:pt>
                <c:pt idx="49">
                  <c:v>9.2427616926503333</c:v>
                </c:pt>
                <c:pt idx="50">
                  <c:v>10.297482837528603</c:v>
                </c:pt>
                <c:pt idx="51">
                  <c:v>11.041405269761606</c:v>
                </c:pt>
                <c:pt idx="52">
                  <c:v>13.481675392670157</c:v>
                </c:pt>
                <c:pt idx="53">
                  <c:v>14.348462664714495</c:v>
                </c:pt>
                <c:pt idx="54">
                  <c:v>14.24</c:v>
                </c:pt>
                <c:pt idx="55">
                  <c:v>14.583333333333334</c:v>
                </c:pt>
                <c:pt idx="56">
                  <c:v>16.758747697974218</c:v>
                </c:pt>
                <c:pt idx="57">
                  <c:v>18.958333333333332</c:v>
                </c:pt>
                <c:pt idx="58">
                  <c:v>20</c:v>
                </c:pt>
                <c:pt idx="59">
                  <c:v>21.173469387755102</c:v>
                </c:pt>
                <c:pt idx="60">
                  <c:v>23.728813559322035</c:v>
                </c:pt>
                <c:pt idx="61">
                  <c:v>23.961661341853034</c:v>
                </c:pt>
                <c:pt idx="62">
                  <c:v>25.517241379310345</c:v>
                </c:pt>
                <c:pt idx="63">
                  <c:v>30.115830115830114</c:v>
                </c:pt>
                <c:pt idx="64">
                  <c:v>30.941704035874441</c:v>
                </c:pt>
                <c:pt idx="65">
                  <c:v>33.862433862433861</c:v>
                </c:pt>
                <c:pt idx="66">
                  <c:v>36</c:v>
                </c:pt>
                <c:pt idx="67">
                  <c:v>36.090225563909776</c:v>
                </c:pt>
                <c:pt idx="68">
                  <c:v>35.964912280701753</c:v>
                </c:pt>
                <c:pt idx="69">
                  <c:v>33.720930232558139</c:v>
                </c:pt>
                <c:pt idx="70">
                  <c:v>31.147540983606557</c:v>
                </c:pt>
              </c:numCache>
            </c:numRef>
          </c:val>
        </c:ser>
        <c:dLbls>
          <c:showLegendKey val="0"/>
          <c:showVal val="0"/>
          <c:showCatName val="0"/>
          <c:showSerName val="0"/>
          <c:showPercent val="0"/>
          <c:showBubbleSize val="0"/>
        </c:dLbls>
        <c:axId val="178533504"/>
        <c:axId val="178535424"/>
      </c:areaChart>
      <c:catAx>
        <c:axId val="178533504"/>
        <c:scaling>
          <c:orientation val="minMax"/>
        </c:scaling>
        <c:delete val="0"/>
        <c:axPos val="b"/>
        <c:title>
          <c:tx>
            <c:rich>
              <a:bodyPr/>
              <a:lstStyle/>
              <a:p>
                <a:pPr>
                  <a:defRPr sz="2000"/>
                </a:pPr>
                <a:r>
                  <a:rPr lang="en-US" sz="2000"/>
                  <a:t>Age</a:t>
                </a:r>
              </a:p>
            </c:rich>
          </c:tx>
          <c:layout/>
          <c:overlay val="0"/>
        </c:title>
        <c:numFmt formatCode="General" sourceLinked="1"/>
        <c:majorTickMark val="out"/>
        <c:minorTickMark val="none"/>
        <c:tickLblPos val="nextTo"/>
        <c:spPr>
          <a:ln>
            <a:solidFill>
              <a:schemeClr val="tx1"/>
            </a:solidFill>
          </a:ln>
        </c:spPr>
        <c:txPr>
          <a:bodyPr/>
          <a:lstStyle/>
          <a:p>
            <a:pPr>
              <a:defRPr sz="2000" b="1"/>
            </a:pPr>
            <a:endParaRPr lang="en-US"/>
          </a:p>
        </c:txPr>
        <c:crossAx val="178535424"/>
        <c:crosses val="autoZero"/>
        <c:auto val="1"/>
        <c:lblAlgn val="ctr"/>
        <c:lblOffset val="100"/>
        <c:tickLblSkip val="5"/>
        <c:noMultiLvlLbl val="0"/>
      </c:catAx>
      <c:valAx>
        <c:axId val="178535424"/>
        <c:scaling>
          <c:orientation val="minMax"/>
          <c:max val="100"/>
        </c:scaling>
        <c:delete val="0"/>
        <c:axPos val="l"/>
        <c:numFmt formatCode="0" sourceLinked="0"/>
        <c:majorTickMark val="out"/>
        <c:minorTickMark val="none"/>
        <c:tickLblPos val="nextTo"/>
        <c:spPr>
          <a:ln>
            <a:solidFill>
              <a:schemeClr val="tx1"/>
            </a:solidFill>
          </a:ln>
        </c:spPr>
        <c:txPr>
          <a:bodyPr/>
          <a:lstStyle/>
          <a:p>
            <a:pPr>
              <a:defRPr sz="2000" b="1"/>
            </a:pPr>
            <a:endParaRPr lang="en-US"/>
          </a:p>
        </c:txPr>
        <c:crossAx val="178533504"/>
        <c:crosses val="autoZero"/>
        <c:crossBetween val="midCat"/>
      </c:valAx>
      <c:spPr>
        <a:noFill/>
        <a:ln w="25400">
          <a:noFill/>
        </a:ln>
      </c:spPr>
    </c:plotArea>
    <c:legend>
      <c:legendPos val="r"/>
      <c:layout>
        <c:manualLayout>
          <c:xMode val="edge"/>
          <c:yMode val="edge"/>
          <c:x val="0.67399233879548837"/>
          <c:y val="1.0181852268466441E-3"/>
          <c:w val="0.25326866236315054"/>
          <c:h val="0.12407467934432724"/>
        </c:manualLayout>
      </c:layout>
      <c:overlay val="0"/>
      <c:txPr>
        <a:bodyPr/>
        <a:lstStyle/>
        <a:p>
          <a:pPr>
            <a:defRPr sz="1600" b="1"/>
          </a:pPr>
          <a:endParaRPr lang="en-US"/>
        </a:p>
      </c:txPr>
    </c:legend>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Occupancy</a:t>
            </a:r>
          </a:p>
          <a:p>
            <a:pPr>
              <a:defRPr sz="2000"/>
            </a:pPr>
            <a:r>
              <a:rPr lang="en-US" sz="2000"/>
              <a:t>Late sub-period</a:t>
            </a:r>
          </a:p>
        </c:rich>
      </c:tx>
      <c:layout>
        <c:manualLayout>
          <c:xMode val="edge"/>
          <c:yMode val="edge"/>
          <c:x val="0.42375529981829196"/>
          <c:y val="0"/>
        </c:manualLayout>
      </c:layout>
      <c:overlay val="1"/>
    </c:title>
    <c:autoTitleDeleted val="0"/>
    <c:plotArea>
      <c:layout>
        <c:manualLayout>
          <c:layoutTarget val="inner"/>
          <c:xMode val="edge"/>
          <c:yMode val="edge"/>
          <c:x val="4.9149269825204518E-2"/>
          <c:y val="0.12935772663560788"/>
          <c:w val="0.84159976222351485"/>
          <c:h val="0.74095800524934385"/>
        </c:manualLayout>
      </c:layout>
      <c:areaChart>
        <c:grouping val="stacked"/>
        <c:varyColors val="0"/>
        <c:ser>
          <c:idx val="5"/>
          <c:order val="0"/>
          <c:tx>
            <c:v>MF</c:v>
          </c:tx>
          <c:spPr>
            <a:solidFill>
              <a:schemeClr val="tx1">
                <a:lumMod val="75000"/>
                <a:lumOff val="25000"/>
              </a:schemeClr>
            </a:solidFill>
          </c:spPr>
          <c:val>
            <c:numRef>
              <c:f>'[9]housingcats_1996-2011 w summary'!$AG$18:$AG$88</c:f>
              <c:numCache>
                <c:formatCode>General</c:formatCode>
                <c:ptCount val="71"/>
                <c:pt idx="0">
                  <c:v>13.910891089108912</c:v>
                </c:pt>
                <c:pt idx="1">
                  <c:v>16.943674976915975</c:v>
                </c:pt>
                <c:pt idx="2">
                  <c:v>22.883597883597883</c:v>
                </c:pt>
                <c:pt idx="3">
                  <c:v>25.295797633618932</c:v>
                </c:pt>
                <c:pt idx="4">
                  <c:v>30.520504731861198</c:v>
                </c:pt>
                <c:pt idx="5">
                  <c:v>32.090354965937614</c:v>
                </c:pt>
                <c:pt idx="6">
                  <c:v>32.441000352236706</c:v>
                </c:pt>
                <c:pt idx="7">
                  <c:v>33.954305799648509</c:v>
                </c:pt>
                <c:pt idx="8">
                  <c:v>31.614100185528756</c:v>
                </c:pt>
                <c:pt idx="9">
                  <c:v>31.823287158367652</c:v>
                </c:pt>
                <c:pt idx="10">
                  <c:v>29.789674952198851</c:v>
                </c:pt>
                <c:pt idx="11">
                  <c:v>29.072486360093531</c:v>
                </c:pt>
                <c:pt idx="12">
                  <c:v>26.920062695924766</c:v>
                </c:pt>
                <c:pt idx="13">
                  <c:v>23.964256701868401</c:v>
                </c:pt>
                <c:pt idx="14">
                  <c:v>24.72</c:v>
                </c:pt>
                <c:pt idx="15">
                  <c:v>22.300082440230831</c:v>
                </c:pt>
                <c:pt idx="16">
                  <c:v>21.763985300122499</c:v>
                </c:pt>
                <c:pt idx="17">
                  <c:v>21.198156682027651</c:v>
                </c:pt>
                <c:pt idx="18">
                  <c:v>21.273989383421807</c:v>
                </c:pt>
                <c:pt idx="19">
                  <c:v>19.636055861193398</c:v>
                </c:pt>
                <c:pt idx="20">
                  <c:v>20.23121387283237</c:v>
                </c:pt>
                <c:pt idx="21">
                  <c:v>19.116397621070519</c:v>
                </c:pt>
                <c:pt idx="22">
                  <c:v>18.655462184873951</c:v>
                </c:pt>
                <c:pt idx="23">
                  <c:v>17.725752508361204</c:v>
                </c:pt>
                <c:pt idx="24">
                  <c:v>17.685025817555939</c:v>
                </c:pt>
                <c:pt idx="25">
                  <c:v>16.39275179098188</c:v>
                </c:pt>
                <c:pt idx="26">
                  <c:v>17.951002227171493</c:v>
                </c:pt>
                <c:pt idx="27">
                  <c:v>16.528925619834709</c:v>
                </c:pt>
                <c:pt idx="28">
                  <c:v>16.123019571295433</c:v>
                </c:pt>
                <c:pt idx="29">
                  <c:v>16.433408577878104</c:v>
                </c:pt>
                <c:pt idx="30">
                  <c:v>14.747474747474747</c:v>
                </c:pt>
                <c:pt idx="31">
                  <c:v>15.160955347871235</c:v>
                </c:pt>
                <c:pt idx="32">
                  <c:v>14.476614699331849</c:v>
                </c:pt>
                <c:pt idx="33">
                  <c:v>13.548387096774194</c:v>
                </c:pt>
                <c:pt idx="34">
                  <c:v>14.758113900796081</c:v>
                </c:pt>
                <c:pt idx="35">
                  <c:v>12.532637075718016</c:v>
                </c:pt>
                <c:pt idx="36">
                  <c:v>12.525252525252526</c:v>
                </c:pt>
                <c:pt idx="37">
                  <c:v>12.518740629685157</c:v>
                </c:pt>
                <c:pt idx="38">
                  <c:v>13.434022257551669</c:v>
                </c:pt>
                <c:pt idx="39">
                  <c:v>13.664055700609225</c:v>
                </c:pt>
                <c:pt idx="40">
                  <c:v>12.34798877455566</c:v>
                </c:pt>
                <c:pt idx="41">
                  <c:v>13.463514902363823</c:v>
                </c:pt>
                <c:pt idx="42">
                  <c:v>13.189189189189189</c:v>
                </c:pt>
                <c:pt idx="43">
                  <c:v>14.665127020785219</c:v>
                </c:pt>
                <c:pt idx="44">
                  <c:v>13.016270337922403</c:v>
                </c:pt>
                <c:pt idx="45">
                  <c:v>15.176151761517616</c:v>
                </c:pt>
                <c:pt idx="46">
                  <c:v>13.540197461212976</c:v>
                </c:pt>
                <c:pt idx="47">
                  <c:v>14.744525547445255</c:v>
                </c:pt>
                <c:pt idx="48">
                  <c:v>12.301013024602026</c:v>
                </c:pt>
                <c:pt idx="49">
                  <c:v>13.700787401574804</c:v>
                </c:pt>
                <c:pt idx="50">
                  <c:v>13.029315960912053</c:v>
                </c:pt>
                <c:pt idx="51">
                  <c:v>13.932980599647266</c:v>
                </c:pt>
                <c:pt idx="52">
                  <c:v>15.136054421768707</c:v>
                </c:pt>
                <c:pt idx="53">
                  <c:v>12.972972972972974</c:v>
                </c:pt>
                <c:pt idx="54">
                  <c:v>15.947467166979362</c:v>
                </c:pt>
                <c:pt idx="55">
                  <c:v>12.546816479400748</c:v>
                </c:pt>
                <c:pt idx="56">
                  <c:v>15.458015267175572</c:v>
                </c:pt>
                <c:pt idx="57">
                  <c:v>15.236051502145923</c:v>
                </c:pt>
                <c:pt idx="58">
                  <c:v>16.885964912280702</c:v>
                </c:pt>
                <c:pt idx="59">
                  <c:v>14.249363867684478</c:v>
                </c:pt>
                <c:pt idx="60">
                  <c:v>16.492146596858639</c:v>
                </c:pt>
                <c:pt idx="61">
                  <c:v>14.705882352941176</c:v>
                </c:pt>
                <c:pt idx="62">
                  <c:v>15.076923076923077</c:v>
                </c:pt>
                <c:pt idx="63">
                  <c:v>14.675767918088738</c:v>
                </c:pt>
                <c:pt idx="64">
                  <c:v>16.117216117216117</c:v>
                </c:pt>
                <c:pt idx="65">
                  <c:v>13.733905579399142</c:v>
                </c:pt>
                <c:pt idx="66">
                  <c:v>15.2073732718894</c:v>
                </c:pt>
                <c:pt idx="67">
                  <c:v>12.041884816753926</c:v>
                </c:pt>
                <c:pt idx="68">
                  <c:v>15.822784810126583</c:v>
                </c:pt>
                <c:pt idx="69">
                  <c:v>11.188811188811188</c:v>
                </c:pt>
                <c:pt idx="70">
                  <c:v>15.702479338842975</c:v>
                </c:pt>
              </c:numCache>
            </c:numRef>
          </c:val>
        </c:ser>
        <c:ser>
          <c:idx val="0"/>
          <c:order val="1"/>
          <c:tx>
            <c:v>SF</c:v>
          </c:tx>
          <c:spPr>
            <a:solidFill>
              <a:schemeClr val="bg1">
                <a:lumMod val="75000"/>
              </a:schemeClr>
            </a:solidFill>
          </c:spPr>
          <c:cat>
            <c:numRef>
              <c:f>'[9]housingcats_1996-2011 w summary'!$A$18:$A$88</c:f>
              <c:numCache>
                <c:formatCode>General</c:formatCode>
                <c:ptCount val="7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numCache>
            </c:numRef>
          </c:cat>
          <c:val>
            <c:numRef>
              <c:f>'[9]housingcats_1996-2011 w summary'!$AL$18:$AL$88</c:f>
              <c:numCache>
                <c:formatCode>General</c:formatCode>
                <c:ptCount val="71"/>
                <c:pt idx="0">
                  <c:v>24.207920792079207</c:v>
                </c:pt>
                <c:pt idx="1">
                  <c:v>27.285318559556785</c:v>
                </c:pt>
                <c:pt idx="2">
                  <c:v>27.116402116402117</c:v>
                </c:pt>
                <c:pt idx="3">
                  <c:v>28.39657282741738</c:v>
                </c:pt>
                <c:pt idx="4">
                  <c:v>30.993690851735014</c:v>
                </c:pt>
                <c:pt idx="5">
                  <c:v>34.671925421297956</c:v>
                </c:pt>
                <c:pt idx="6">
                  <c:v>37.830221909122933</c:v>
                </c:pt>
                <c:pt idx="7">
                  <c:v>40.702987697715287</c:v>
                </c:pt>
                <c:pt idx="8">
                  <c:v>46.270871985157697</c:v>
                </c:pt>
                <c:pt idx="9">
                  <c:v>50.056158742044175</c:v>
                </c:pt>
                <c:pt idx="10">
                  <c:v>53.384321223709371</c:v>
                </c:pt>
                <c:pt idx="11">
                  <c:v>56.508183943881527</c:v>
                </c:pt>
                <c:pt idx="12">
                  <c:v>59.130094043887148</c:v>
                </c:pt>
                <c:pt idx="13">
                  <c:v>63.484971567831032</c:v>
                </c:pt>
                <c:pt idx="14">
                  <c:v>63.76</c:v>
                </c:pt>
                <c:pt idx="15">
                  <c:v>66.652926628194564</c:v>
                </c:pt>
                <c:pt idx="16">
                  <c:v>68.272764393630055</c:v>
                </c:pt>
                <c:pt idx="17">
                  <c:v>68.244658567239213</c:v>
                </c:pt>
                <c:pt idx="18">
                  <c:v>69.33442221314823</c:v>
                </c:pt>
                <c:pt idx="19">
                  <c:v>71.646212441811258</c:v>
                </c:pt>
                <c:pt idx="20">
                  <c:v>71.552436003303058</c:v>
                </c:pt>
                <c:pt idx="21">
                  <c:v>73.06711979609176</c:v>
                </c:pt>
                <c:pt idx="22">
                  <c:v>73.109243697478988</c:v>
                </c:pt>
                <c:pt idx="23">
                  <c:v>75.167224080267559</c:v>
                </c:pt>
                <c:pt idx="24">
                  <c:v>75.473321858864026</c:v>
                </c:pt>
                <c:pt idx="25">
                  <c:v>76.359039190897604</c:v>
                </c:pt>
                <c:pt idx="26">
                  <c:v>75.144766146993319</c:v>
                </c:pt>
                <c:pt idx="27">
                  <c:v>77.511961722488039</c:v>
                </c:pt>
                <c:pt idx="28">
                  <c:v>77.073625349487415</c:v>
                </c:pt>
                <c:pt idx="29">
                  <c:v>77.787810383747171</c:v>
                </c:pt>
                <c:pt idx="30">
                  <c:v>78.535353535353536</c:v>
                </c:pt>
                <c:pt idx="31">
                  <c:v>77.777777777777771</c:v>
                </c:pt>
                <c:pt idx="32">
                  <c:v>78.229398663697111</c:v>
                </c:pt>
                <c:pt idx="33">
                  <c:v>79.061583577712611</c:v>
                </c:pt>
                <c:pt idx="34">
                  <c:v>77.832210655235755</c:v>
                </c:pt>
                <c:pt idx="35">
                  <c:v>79.699738903394262</c:v>
                </c:pt>
                <c:pt idx="36">
                  <c:v>78.787878787878782</c:v>
                </c:pt>
                <c:pt idx="37">
                  <c:v>79.610194902548727</c:v>
                </c:pt>
                <c:pt idx="38">
                  <c:v>78.21939586645469</c:v>
                </c:pt>
                <c:pt idx="39">
                  <c:v>78.416013925152313</c:v>
                </c:pt>
                <c:pt idx="40">
                  <c:v>78.76520112254444</c:v>
                </c:pt>
                <c:pt idx="41">
                  <c:v>77.697841726618705</c:v>
                </c:pt>
                <c:pt idx="42">
                  <c:v>77.621621621621628</c:v>
                </c:pt>
                <c:pt idx="43">
                  <c:v>74.133949191685915</c:v>
                </c:pt>
                <c:pt idx="44">
                  <c:v>75.469336670838544</c:v>
                </c:pt>
                <c:pt idx="45">
                  <c:v>72.899728997289969</c:v>
                </c:pt>
                <c:pt idx="46">
                  <c:v>74.471086036671366</c:v>
                </c:pt>
                <c:pt idx="47">
                  <c:v>74.452554744525543</c:v>
                </c:pt>
                <c:pt idx="48">
                  <c:v>76.121562952243124</c:v>
                </c:pt>
                <c:pt idx="49">
                  <c:v>74.488188976377955</c:v>
                </c:pt>
                <c:pt idx="50">
                  <c:v>72.312703583061889</c:v>
                </c:pt>
                <c:pt idx="51">
                  <c:v>75.485008818342152</c:v>
                </c:pt>
                <c:pt idx="52">
                  <c:v>67.857142857142861</c:v>
                </c:pt>
                <c:pt idx="53">
                  <c:v>73.693693693693689</c:v>
                </c:pt>
                <c:pt idx="54">
                  <c:v>67.729831144465294</c:v>
                </c:pt>
                <c:pt idx="55">
                  <c:v>73.220973782771537</c:v>
                </c:pt>
                <c:pt idx="56">
                  <c:v>65.839694656488547</c:v>
                </c:pt>
                <c:pt idx="57">
                  <c:v>68.02575107296137</c:v>
                </c:pt>
                <c:pt idx="58">
                  <c:v>63.377192982456137</c:v>
                </c:pt>
                <c:pt idx="59">
                  <c:v>66.921119592875314</c:v>
                </c:pt>
                <c:pt idx="60">
                  <c:v>63.35078534031414</c:v>
                </c:pt>
                <c:pt idx="61">
                  <c:v>67.352941176470594</c:v>
                </c:pt>
                <c:pt idx="62">
                  <c:v>60</c:v>
                </c:pt>
                <c:pt idx="63">
                  <c:v>63.822525597269625</c:v>
                </c:pt>
                <c:pt idx="64">
                  <c:v>54.212454212454212</c:v>
                </c:pt>
                <c:pt idx="65">
                  <c:v>56.223175965665234</c:v>
                </c:pt>
                <c:pt idx="66">
                  <c:v>50.230414746543779</c:v>
                </c:pt>
                <c:pt idx="67">
                  <c:v>53.926701570680628</c:v>
                </c:pt>
                <c:pt idx="68">
                  <c:v>47.468354430379748</c:v>
                </c:pt>
                <c:pt idx="69">
                  <c:v>44.755244755244753</c:v>
                </c:pt>
                <c:pt idx="70">
                  <c:v>41.32231404958678</c:v>
                </c:pt>
              </c:numCache>
            </c:numRef>
          </c:val>
        </c:ser>
        <c:ser>
          <c:idx val="1"/>
          <c:order val="2"/>
          <c:tx>
            <c:v>Senior</c:v>
          </c:tx>
          <c:spPr>
            <a:solidFill>
              <a:schemeClr val="tx1"/>
            </a:solidFill>
          </c:spPr>
          <c:cat>
            <c:numRef>
              <c:f>'[9]housingcats_1996-2011 w summary'!$A$18:$A$88</c:f>
              <c:numCache>
                <c:formatCode>General</c:formatCode>
                <c:ptCount val="7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numCache>
            </c:numRef>
          </c:cat>
          <c:val>
            <c:numRef>
              <c:f>'[9]housingcats_1996-2011 w summary'!$AM$18:$AM$88</c:f>
              <c:numCache>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0.65274151436031336</c:v>
                </c:pt>
                <c:pt idx="36">
                  <c:v>1.1447811447811447</c:v>
                </c:pt>
                <c:pt idx="37">
                  <c:v>0.97451274362818596</c:v>
                </c:pt>
                <c:pt idx="38">
                  <c:v>1.0333863275039745</c:v>
                </c:pt>
                <c:pt idx="39">
                  <c:v>0.78328981723237601</c:v>
                </c:pt>
                <c:pt idx="40">
                  <c:v>1.2160898035547241</c:v>
                </c:pt>
                <c:pt idx="41">
                  <c:v>1.4388489208633093</c:v>
                </c:pt>
                <c:pt idx="42">
                  <c:v>1.4054054054054055</c:v>
                </c:pt>
                <c:pt idx="43">
                  <c:v>2.0785219399538106</c:v>
                </c:pt>
                <c:pt idx="44">
                  <c:v>2.2528160200250311</c:v>
                </c:pt>
                <c:pt idx="45">
                  <c:v>2.168021680216802</c:v>
                </c:pt>
                <c:pt idx="46">
                  <c:v>2.9619181946403383</c:v>
                </c:pt>
                <c:pt idx="47">
                  <c:v>3.0656934306569341</c:v>
                </c:pt>
                <c:pt idx="48">
                  <c:v>3.3285094066570187</c:v>
                </c:pt>
                <c:pt idx="49">
                  <c:v>4.2519685039370083</c:v>
                </c:pt>
                <c:pt idx="50">
                  <c:v>6.5146579804560263</c:v>
                </c:pt>
                <c:pt idx="51">
                  <c:v>4.5855379188712524</c:v>
                </c:pt>
                <c:pt idx="52">
                  <c:v>7.1428571428571432</c:v>
                </c:pt>
                <c:pt idx="53">
                  <c:v>5.2252252252252251</c:v>
                </c:pt>
                <c:pt idx="54">
                  <c:v>7.1294559099437151</c:v>
                </c:pt>
                <c:pt idx="55">
                  <c:v>7.3033707865168536</c:v>
                </c:pt>
                <c:pt idx="56">
                  <c:v>8.778625954198473</c:v>
                </c:pt>
                <c:pt idx="57">
                  <c:v>8.5836909871244629</c:v>
                </c:pt>
                <c:pt idx="58">
                  <c:v>10.087719298245615</c:v>
                </c:pt>
                <c:pt idx="59">
                  <c:v>11.450381679389313</c:v>
                </c:pt>
                <c:pt idx="60">
                  <c:v>9.9476439790575917</c:v>
                </c:pt>
                <c:pt idx="61">
                  <c:v>9.4117647058823533</c:v>
                </c:pt>
                <c:pt idx="62">
                  <c:v>11.384615384615385</c:v>
                </c:pt>
                <c:pt idx="63">
                  <c:v>12.627986348122867</c:v>
                </c:pt>
                <c:pt idx="64">
                  <c:v>14.652014652014651</c:v>
                </c:pt>
                <c:pt idx="65">
                  <c:v>15.879828326180258</c:v>
                </c:pt>
                <c:pt idx="66">
                  <c:v>14.746543778801843</c:v>
                </c:pt>
                <c:pt idx="67">
                  <c:v>19.895287958115183</c:v>
                </c:pt>
                <c:pt idx="68">
                  <c:v>15.822784810126583</c:v>
                </c:pt>
                <c:pt idx="69">
                  <c:v>20.97902097902098</c:v>
                </c:pt>
                <c:pt idx="70">
                  <c:v>23.140495867768596</c:v>
                </c:pt>
              </c:numCache>
            </c:numRef>
          </c:val>
        </c:ser>
        <c:ser>
          <c:idx val="2"/>
          <c:order val="3"/>
          <c:tx>
            <c:v>Shared</c:v>
          </c:tx>
          <c:spPr>
            <a:pattFill prst="openDmnd">
              <a:fgClr>
                <a:schemeClr val="tx1"/>
              </a:fgClr>
              <a:bgClr>
                <a:schemeClr val="bg1"/>
              </a:bgClr>
            </a:pattFill>
          </c:spPr>
          <c:val>
            <c:numRef>
              <c:f>'[9]housingcats_1996-2011 w summary'!$AJ$18:$AJ$88</c:f>
              <c:numCache>
                <c:formatCode>General</c:formatCode>
                <c:ptCount val="71"/>
                <c:pt idx="0">
                  <c:v>61.881188118811885</c:v>
                </c:pt>
                <c:pt idx="1">
                  <c:v>55.771006463527236</c:v>
                </c:pt>
                <c:pt idx="2">
                  <c:v>50</c:v>
                </c:pt>
                <c:pt idx="3">
                  <c:v>46.307629538963688</c:v>
                </c:pt>
                <c:pt idx="4">
                  <c:v>38.485804416403788</c:v>
                </c:pt>
                <c:pt idx="5">
                  <c:v>33.23771961276443</c:v>
                </c:pt>
                <c:pt idx="6">
                  <c:v>29.728777738640368</c:v>
                </c:pt>
                <c:pt idx="7">
                  <c:v>25.342706502636204</c:v>
                </c:pt>
                <c:pt idx="8">
                  <c:v>22.115027829313544</c:v>
                </c:pt>
                <c:pt idx="9">
                  <c:v>18.120554099588169</c:v>
                </c:pt>
                <c:pt idx="10">
                  <c:v>16.826003824091778</c:v>
                </c:pt>
                <c:pt idx="11">
                  <c:v>14.419329696024942</c:v>
                </c:pt>
                <c:pt idx="12">
                  <c:v>13.949843260188088</c:v>
                </c:pt>
                <c:pt idx="13">
                  <c:v>12.550771730300569</c:v>
                </c:pt>
                <c:pt idx="14">
                  <c:v>11.52</c:v>
                </c:pt>
                <c:pt idx="15">
                  <c:v>11.046990931574609</c:v>
                </c:pt>
                <c:pt idx="16">
                  <c:v>9.9632503062474473</c:v>
                </c:pt>
                <c:pt idx="17">
                  <c:v>10.557184750733137</c:v>
                </c:pt>
                <c:pt idx="18">
                  <c:v>9.3915884034299708</c:v>
                </c:pt>
                <c:pt idx="19">
                  <c:v>8.7177316969953456</c:v>
                </c:pt>
                <c:pt idx="20">
                  <c:v>8.216350123864574</c:v>
                </c:pt>
                <c:pt idx="21">
                  <c:v>7.8164825828377227</c:v>
                </c:pt>
                <c:pt idx="22">
                  <c:v>8.235294117647058</c:v>
                </c:pt>
                <c:pt idx="23">
                  <c:v>7.1070234113712374</c:v>
                </c:pt>
                <c:pt idx="24">
                  <c:v>6.8416523235800346</c:v>
                </c:pt>
                <c:pt idx="25">
                  <c:v>7.248209018120523</c:v>
                </c:pt>
                <c:pt idx="26">
                  <c:v>6.9042316258351892</c:v>
                </c:pt>
                <c:pt idx="27">
                  <c:v>5.9591126576772506</c:v>
                </c:pt>
                <c:pt idx="28">
                  <c:v>6.8033550792171482</c:v>
                </c:pt>
                <c:pt idx="29">
                  <c:v>5.778781038374718</c:v>
                </c:pt>
                <c:pt idx="30">
                  <c:v>6.7171717171717171</c:v>
                </c:pt>
                <c:pt idx="31">
                  <c:v>7.0612668743509861</c:v>
                </c:pt>
                <c:pt idx="32">
                  <c:v>7.2939866369710469</c:v>
                </c:pt>
                <c:pt idx="33">
                  <c:v>7.3900293255131961</c:v>
                </c:pt>
                <c:pt idx="34">
                  <c:v>7.4096754439681565</c:v>
                </c:pt>
                <c:pt idx="35">
                  <c:v>7.1148825065274153</c:v>
                </c:pt>
                <c:pt idx="36">
                  <c:v>7.5420875420875424</c:v>
                </c:pt>
                <c:pt idx="37">
                  <c:v>6.8965517241379306</c:v>
                </c:pt>
                <c:pt idx="38">
                  <c:v>7.3131955484896665</c:v>
                </c:pt>
                <c:pt idx="39">
                  <c:v>7.1366405570060927</c:v>
                </c:pt>
                <c:pt idx="40">
                  <c:v>7.6707202993451826</c:v>
                </c:pt>
                <c:pt idx="41">
                  <c:v>7.3997944501541628</c:v>
                </c:pt>
                <c:pt idx="42">
                  <c:v>7.7837837837837842</c:v>
                </c:pt>
                <c:pt idx="43">
                  <c:v>9.1224018475750572</c:v>
                </c:pt>
                <c:pt idx="44">
                  <c:v>9.2615769712140175</c:v>
                </c:pt>
                <c:pt idx="45">
                  <c:v>9.7560975609756095</c:v>
                </c:pt>
                <c:pt idx="46">
                  <c:v>9.0267983074753175</c:v>
                </c:pt>
                <c:pt idx="47">
                  <c:v>7.7372262773722627</c:v>
                </c:pt>
                <c:pt idx="48">
                  <c:v>8.2489146164978298</c:v>
                </c:pt>
                <c:pt idx="49">
                  <c:v>7.5590551181102361</c:v>
                </c:pt>
                <c:pt idx="50">
                  <c:v>8.1433224755700326</c:v>
                </c:pt>
                <c:pt idx="51">
                  <c:v>5.9964726631393299</c:v>
                </c:pt>
                <c:pt idx="52">
                  <c:v>9.8639455782312933</c:v>
                </c:pt>
                <c:pt idx="53">
                  <c:v>8.1081081081081088</c:v>
                </c:pt>
                <c:pt idx="54">
                  <c:v>9.1932457786116331</c:v>
                </c:pt>
                <c:pt idx="55">
                  <c:v>6.928838951310861</c:v>
                </c:pt>
                <c:pt idx="56">
                  <c:v>9.9236641221374047</c:v>
                </c:pt>
                <c:pt idx="57">
                  <c:v>8.1545064377682408</c:v>
                </c:pt>
                <c:pt idx="58">
                  <c:v>9.6491228070175445</c:v>
                </c:pt>
                <c:pt idx="59">
                  <c:v>7.3791348600508906</c:v>
                </c:pt>
                <c:pt idx="60">
                  <c:v>10.209424083769633</c:v>
                </c:pt>
                <c:pt idx="61">
                  <c:v>8.5294117647058822</c:v>
                </c:pt>
                <c:pt idx="62">
                  <c:v>13.538461538461538</c:v>
                </c:pt>
                <c:pt idx="63">
                  <c:v>8.8737201365187719</c:v>
                </c:pt>
                <c:pt idx="64">
                  <c:v>15.018315018315018</c:v>
                </c:pt>
                <c:pt idx="65">
                  <c:v>14.163090128755364</c:v>
                </c:pt>
                <c:pt idx="66">
                  <c:v>19.815668202764979</c:v>
                </c:pt>
                <c:pt idx="67">
                  <c:v>14.136125654450261</c:v>
                </c:pt>
                <c:pt idx="68">
                  <c:v>20.88607594936709</c:v>
                </c:pt>
                <c:pt idx="69">
                  <c:v>23.076923076923077</c:v>
                </c:pt>
                <c:pt idx="70">
                  <c:v>19.834710743801654</c:v>
                </c:pt>
              </c:numCache>
            </c:numRef>
          </c:val>
        </c:ser>
        <c:dLbls>
          <c:showLegendKey val="0"/>
          <c:showVal val="0"/>
          <c:showCatName val="0"/>
          <c:showSerName val="0"/>
          <c:showPercent val="0"/>
          <c:showBubbleSize val="0"/>
        </c:dLbls>
        <c:axId val="178584960"/>
        <c:axId val="178595328"/>
      </c:areaChart>
      <c:catAx>
        <c:axId val="178584960"/>
        <c:scaling>
          <c:orientation val="minMax"/>
        </c:scaling>
        <c:delete val="0"/>
        <c:axPos val="b"/>
        <c:title>
          <c:tx>
            <c:rich>
              <a:bodyPr/>
              <a:lstStyle/>
              <a:p>
                <a:pPr>
                  <a:defRPr sz="2000"/>
                </a:pPr>
                <a:r>
                  <a:rPr lang="en-US" sz="2000"/>
                  <a:t>Age</a:t>
                </a:r>
              </a:p>
            </c:rich>
          </c:tx>
          <c:layout>
            <c:manualLayout>
              <c:xMode val="edge"/>
              <c:yMode val="edge"/>
              <c:x val="0.47807756658816442"/>
              <c:y val="0.94288025889967642"/>
            </c:manualLayout>
          </c:layout>
          <c:overlay val="0"/>
        </c:title>
        <c:numFmt formatCode="General" sourceLinked="1"/>
        <c:majorTickMark val="out"/>
        <c:minorTickMark val="none"/>
        <c:tickLblPos val="nextTo"/>
        <c:spPr>
          <a:ln>
            <a:solidFill>
              <a:sysClr val="windowText" lastClr="000000"/>
            </a:solidFill>
          </a:ln>
        </c:spPr>
        <c:txPr>
          <a:bodyPr/>
          <a:lstStyle/>
          <a:p>
            <a:pPr>
              <a:defRPr sz="2000" b="1"/>
            </a:pPr>
            <a:endParaRPr lang="en-US"/>
          </a:p>
        </c:txPr>
        <c:crossAx val="178595328"/>
        <c:crosses val="autoZero"/>
        <c:auto val="1"/>
        <c:lblAlgn val="ctr"/>
        <c:lblOffset val="100"/>
        <c:tickLblSkip val="5"/>
        <c:noMultiLvlLbl val="0"/>
      </c:catAx>
      <c:valAx>
        <c:axId val="178595328"/>
        <c:scaling>
          <c:orientation val="minMax"/>
          <c:max val="100"/>
        </c:scaling>
        <c:delete val="0"/>
        <c:axPos val="l"/>
        <c:numFmt formatCode="0" sourceLinked="0"/>
        <c:majorTickMark val="out"/>
        <c:minorTickMark val="none"/>
        <c:tickLblPos val="nextTo"/>
        <c:spPr>
          <a:ln>
            <a:solidFill>
              <a:sysClr val="windowText" lastClr="000000"/>
            </a:solidFill>
          </a:ln>
        </c:spPr>
        <c:txPr>
          <a:bodyPr/>
          <a:lstStyle/>
          <a:p>
            <a:pPr>
              <a:defRPr sz="2000" b="1"/>
            </a:pPr>
            <a:endParaRPr lang="en-US"/>
          </a:p>
        </c:txPr>
        <c:crossAx val="178584960"/>
        <c:crosses val="autoZero"/>
        <c:crossBetween val="midCat"/>
      </c:valAx>
      <c:spPr>
        <a:noFill/>
        <a:ln w="25400">
          <a:noFill/>
        </a:ln>
      </c:spPr>
    </c:plotArea>
    <c:legend>
      <c:legendPos val="r"/>
      <c:layout>
        <c:manualLayout>
          <c:xMode val="edge"/>
          <c:yMode val="edge"/>
          <c:x val="0.67916532884845704"/>
          <c:y val="2.0258431450967448E-3"/>
          <c:w val="0.29280559590245392"/>
          <c:h val="0.12690907386576677"/>
        </c:manualLayout>
      </c:layout>
      <c:overlay val="0"/>
      <c:txPr>
        <a:bodyPr/>
        <a:lstStyle/>
        <a:p>
          <a:pPr>
            <a:defRPr sz="1600" b="1"/>
          </a:pPr>
          <a:endParaRPr lang="en-US"/>
        </a:p>
      </c:txPr>
    </c:legend>
    <c:plotVisOnly val="1"/>
    <c:dispBlanksAs val="gap"/>
    <c:showDLblsOverMax val="0"/>
  </c:chart>
  <c:spPr>
    <a:ln>
      <a:noFill/>
    </a:ln>
  </c:spPr>
  <c:txPr>
    <a:bodyPr/>
    <a:lstStyle/>
    <a:p>
      <a:pPr>
        <a:defRPr sz="12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17005893131281E-2"/>
          <c:y val="8.5225966226552222E-2"/>
          <c:w val="0.86275834270716156"/>
          <c:h val="0.70925754143745734"/>
        </c:manualLayout>
      </c:layout>
      <c:barChart>
        <c:barDir val="col"/>
        <c:grouping val="clustered"/>
        <c:varyColors val="0"/>
        <c:ser>
          <c:idx val="0"/>
          <c:order val="0"/>
          <c:tx>
            <c:v>1985-1995</c:v>
          </c:tx>
          <c:spPr>
            <a:solidFill>
              <a:schemeClr val="bg1">
                <a:lumMod val="75000"/>
              </a:schemeClr>
            </a:solidFill>
            <a:ln>
              <a:solidFill>
                <a:sysClr val="windowText" lastClr="000000"/>
              </a:solidFill>
            </a:ln>
          </c:spPr>
          <c:invertIfNegative val="0"/>
          <c:cat>
            <c:strRef>
              <c:f>'C:\Users\svenkatesh\AppData\Local\Microsoft\Windows\Temporary Internet Files\Content.Outlook\H413GSCO\[Census age demographics.xlsx]d Census demographics'!$C$149:$J$149</c:f>
              <c:strCache>
                <c:ptCount val="8"/>
                <c:pt idx="0">
                  <c:v>65-69</c:v>
                </c:pt>
                <c:pt idx="1">
                  <c:v>70-74</c:v>
                </c:pt>
                <c:pt idx="2">
                  <c:v>75-79</c:v>
                </c:pt>
                <c:pt idx="3">
                  <c:v>80-84</c:v>
                </c:pt>
                <c:pt idx="4">
                  <c:v>85-89</c:v>
                </c:pt>
                <c:pt idx="5">
                  <c:v>90+</c:v>
                </c:pt>
                <c:pt idx="7">
                  <c:v>Total</c:v>
                </c:pt>
              </c:strCache>
            </c:strRef>
          </c:cat>
          <c:val>
            <c:numRef>
              <c:f>'C:\Users\svenkatesh\AppData\Local\Microsoft\Windows\Temporary Internet Files\Content.Outlook\H413GSCO\[Census age demographics.xlsx]d Census demographics'!$C$150:$J$150</c:f>
              <c:numCache>
                <c:formatCode>General</c:formatCode>
                <c:ptCount val="8"/>
                <c:pt idx="0">
                  <c:v>2.5346975097539466</c:v>
                </c:pt>
                <c:pt idx="1">
                  <c:v>3.7138054702756689</c:v>
                </c:pt>
                <c:pt idx="2">
                  <c:v>5.7348822296939348</c:v>
                </c:pt>
                <c:pt idx="3">
                  <c:v>11.120872656895164</c:v>
                </c:pt>
                <c:pt idx="4">
                  <c:v>15.442634758582903</c:v>
                </c:pt>
                <c:pt idx="5">
                  <c:v>27.3927392739274</c:v>
                </c:pt>
                <c:pt idx="7">
                  <c:v>5.8589802482459943</c:v>
                </c:pt>
              </c:numCache>
            </c:numRef>
          </c:val>
        </c:ser>
        <c:ser>
          <c:idx val="1"/>
          <c:order val="1"/>
          <c:tx>
            <c:v>1996-2011</c:v>
          </c:tx>
          <c:spPr>
            <a:solidFill>
              <a:schemeClr val="tx1">
                <a:lumMod val="75000"/>
                <a:lumOff val="25000"/>
              </a:schemeClr>
            </a:solidFill>
            <a:ln>
              <a:solidFill>
                <a:sysClr val="windowText" lastClr="000000"/>
              </a:solidFill>
            </a:ln>
          </c:spPr>
          <c:invertIfNegative val="0"/>
          <c:val>
            <c:numRef>
              <c:f>'C:\Users\svenkatesh\AppData\Local\Microsoft\Windows\Temporary Internet Files\Content.Outlook\H413GSCO\[Census age demographics.xlsx]d Census demographics'!$C$137:$J$137</c:f>
              <c:numCache>
                <c:formatCode>General</c:formatCode>
                <c:ptCount val="8"/>
                <c:pt idx="0">
                  <c:v>3.1552222432216199</c:v>
                </c:pt>
                <c:pt idx="1">
                  <c:v>6.1195468354706719</c:v>
                </c:pt>
                <c:pt idx="2">
                  <c:v>9.240757741094944</c:v>
                </c:pt>
                <c:pt idx="3">
                  <c:v>11.60480501393857</c:v>
                </c:pt>
                <c:pt idx="4">
                  <c:v>17.464693170448971</c:v>
                </c:pt>
                <c:pt idx="5">
                  <c:v>30.9405940594059</c:v>
                </c:pt>
                <c:pt idx="7">
                  <c:v>8.0348444574046756</c:v>
                </c:pt>
              </c:numCache>
            </c:numRef>
          </c:val>
        </c:ser>
        <c:dLbls>
          <c:showLegendKey val="0"/>
          <c:showVal val="0"/>
          <c:showCatName val="0"/>
          <c:showSerName val="0"/>
          <c:showPercent val="0"/>
          <c:showBubbleSize val="0"/>
        </c:dLbls>
        <c:gapWidth val="150"/>
        <c:axId val="178864896"/>
        <c:axId val="178866816"/>
      </c:barChart>
      <c:catAx>
        <c:axId val="178864896"/>
        <c:scaling>
          <c:orientation val="minMax"/>
        </c:scaling>
        <c:delete val="0"/>
        <c:axPos val="b"/>
        <c:title>
          <c:tx>
            <c:rich>
              <a:bodyPr/>
              <a:lstStyle/>
              <a:p>
                <a:pPr>
                  <a:defRPr sz="2000"/>
                </a:pPr>
                <a:r>
                  <a:rPr lang="en-US" sz="2000"/>
                  <a:t>Age Groups</a:t>
                </a:r>
              </a:p>
            </c:rich>
          </c:tx>
          <c:layout/>
          <c:overlay val="0"/>
        </c:title>
        <c:majorTickMark val="out"/>
        <c:minorTickMark val="none"/>
        <c:tickLblPos val="nextTo"/>
        <c:spPr>
          <a:ln>
            <a:solidFill>
              <a:sysClr val="windowText" lastClr="000000"/>
            </a:solidFill>
          </a:ln>
        </c:spPr>
        <c:txPr>
          <a:bodyPr/>
          <a:lstStyle/>
          <a:p>
            <a:pPr>
              <a:defRPr sz="2000"/>
            </a:pPr>
            <a:endParaRPr lang="en-US"/>
          </a:p>
        </c:txPr>
        <c:crossAx val="178866816"/>
        <c:crosses val="autoZero"/>
        <c:auto val="1"/>
        <c:lblAlgn val="ctr"/>
        <c:lblOffset val="100"/>
        <c:noMultiLvlLbl val="0"/>
      </c:catAx>
      <c:valAx>
        <c:axId val="178866816"/>
        <c:scaling>
          <c:orientation val="minMax"/>
        </c:scaling>
        <c:delete val="0"/>
        <c:axPos val="l"/>
        <c:numFmt formatCode="0" sourceLinked="0"/>
        <c:majorTickMark val="out"/>
        <c:minorTickMark val="none"/>
        <c:tickLblPos val="nextTo"/>
        <c:spPr>
          <a:ln>
            <a:solidFill>
              <a:sysClr val="windowText" lastClr="000000"/>
            </a:solidFill>
          </a:ln>
        </c:spPr>
        <c:txPr>
          <a:bodyPr/>
          <a:lstStyle/>
          <a:p>
            <a:pPr>
              <a:defRPr sz="2000"/>
            </a:pPr>
            <a:endParaRPr lang="en-US"/>
          </a:p>
        </c:txPr>
        <c:crossAx val="178864896"/>
        <c:crosses val="autoZero"/>
        <c:crossBetween val="between"/>
      </c:valAx>
    </c:plotArea>
    <c:legend>
      <c:legendPos val="r"/>
      <c:layout>
        <c:manualLayout>
          <c:xMode val="edge"/>
          <c:yMode val="edge"/>
          <c:x val="0.62163002030406578"/>
          <c:y val="4.1328515442419014E-2"/>
          <c:w val="0.37208067151983359"/>
          <c:h val="0.10632851544241902"/>
        </c:manualLayout>
      </c:layout>
      <c:overlay val="0"/>
      <c:txPr>
        <a:bodyPr/>
        <a:lstStyle/>
        <a:p>
          <a:pPr>
            <a:defRPr sz="1600" b="0"/>
          </a:pPr>
          <a:endParaRPr lang="en-US"/>
        </a:p>
      </c:txPr>
    </c:legend>
    <c:plotVisOnly val="1"/>
    <c:dispBlanksAs val="gap"/>
    <c:showDLblsOverMax val="0"/>
  </c:chart>
  <c:spPr>
    <a:ln>
      <a:noFill/>
    </a:ln>
  </c:spPr>
  <c:txPr>
    <a:bodyPr/>
    <a:lstStyle/>
    <a:p>
      <a:pPr>
        <a:defRPr sz="1200" b="1"/>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82104126051769E-2"/>
          <c:y val="9.4102017408681821E-2"/>
          <c:w val="0.84806559147952165"/>
          <c:h val="0.68958200326310559"/>
        </c:manualLayout>
      </c:layout>
      <c:barChart>
        <c:barDir val="col"/>
        <c:grouping val="clustered"/>
        <c:varyColors val="0"/>
        <c:ser>
          <c:idx val="0"/>
          <c:order val="0"/>
          <c:tx>
            <c:v>Change, 1985-1995 to 1996-2011</c:v>
          </c:tx>
          <c:spPr>
            <a:solidFill>
              <a:schemeClr val="tx1">
                <a:lumMod val="65000"/>
                <a:lumOff val="35000"/>
              </a:schemeClr>
            </a:solidFill>
            <a:ln>
              <a:solidFill>
                <a:sysClr val="windowText" lastClr="000000"/>
              </a:solidFill>
            </a:ln>
          </c:spPr>
          <c:invertIfNegative val="0"/>
          <c:cat>
            <c:strRef>
              <c:f>'C:\Users\svenkatesh\AppData\Local\Microsoft\Windows\Temporary Internet Files\Content.Outlook\H413GSCO\[Census age demographics.xlsx]d Census demographics'!$C$149:$J$149</c:f>
              <c:strCache>
                <c:ptCount val="8"/>
                <c:pt idx="0">
                  <c:v>65-69</c:v>
                </c:pt>
                <c:pt idx="1">
                  <c:v>70-74</c:v>
                </c:pt>
                <c:pt idx="2">
                  <c:v>75-79</c:v>
                </c:pt>
                <c:pt idx="3">
                  <c:v>80-84</c:v>
                </c:pt>
                <c:pt idx="4">
                  <c:v>85-89</c:v>
                </c:pt>
                <c:pt idx="5">
                  <c:v>90+</c:v>
                </c:pt>
                <c:pt idx="7">
                  <c:v>Total</c:v>
                </c:pt>
              </c:strCache>
            </c:strRef>
          </c:cat>
          <c:val>
            <c:numRef>
              <c:f>'C:\Users\svenkatesh\AppData\Local\Microsoft\Windows\Temporary Internet Files\Content.Outlook\H413GSCO\[Census age demographics.xlsx]d Census demographics'!$C$155:$J$155</c:f>
              <c:numCache>
                <c:formatCode>General</c:formatCode>
                <c:ptCount val="8"/>
                <c:pt idx="0">
                  <c:v>0.62052473346767334</c:v>
                </c:pt>
                <c:pt idx="1">
                  <c:v>2.405741365195003</c:v>
                </c:pt>
                <c:pt idx="2">
                  <c:v>3.5058755114010092</c:v>
                </c:pt>
                <c:pt idx="3">
                  <c:v>0.48393235704340576</c:v>
                </c:pt>
                <c:pt idx="4">
                  <c:v>2.0220584118660678</c:v>
                </c:pt>
                <c:pt idx="5">
                  <c:v>3.5478547854784992</c:v>
                </c:pt>
                <c:pt idx="7">
                  <c:v>2.1758642091586813</c:v>
                </c:pt>
              </c:numCache>
            </c:numRef>
          </c:val>
        </c:ser>
        <c:dLbls>
          <c:showLegendKey val="0"/>
          <c:showVal val="0"/>
          <c:showCatName val="0"/>
          <c:showSerName val="0"/>
          <c:showPercent val="0"/>
          <c:showBubbleSize val="0"/>
        </c:dLbls>
        <c:gapWidth val="150"/>
        <c:axId val="178891392"/>
        <c:axId val="178893568"/>
      </c:barChart>
      <c:catAx>
        <c:axId val="178891392"/>
        <c:scaling>
          <c:orientation val="minMax"/>
        </c:scaling>
        <c:delete val="0"/>
        <c:axPos val="b"/>
        <c:title>
          <c:tx>
            <c:rich>
              <a:bodyPr/>
              <a:lstStyle/>
              <a:p>
                <a:pPr>
                  <a:defRPr sz="2000"/>
                </a:pPr>
                <a:r>
                  <a:rPr lang="en-US" sz="2000"/>
                  <a:t>Age Groups</a:t>
                </a:r>
              </a:p>
            </c:rich>
          </c:tx>
          <c:layout>
            <c:manualLayout>
              <c:xMode val="edge"/>
              <c:yMode val="edge"/>
              <c:x val="0.3949232764053065"/>
              <c:y val="0.92069411931616651"/>
            </c:manualLayout>
          </c:layout>
          <c:overlay val="0"/>
        </c:title>
        <c:majorTickMark val="out"/>
        <c:minorTickMark val="none"/>
        <c:tickLblPos val="nextTo"/>
        <c:spPr>
          <a:ln>
            <a:solidFill>
              <a:sysClr val="windowText" lastClr="000000"/>
            </a:solidFill>
          </a:ln>
        </c:spPr>
        <c:txPr>
          <a:bodyPr/>
          <a:lstStyle/>
          <a:p>
            <a:pPr>
              <a:defRPr sz="2000"/>
            </a:pPr>
            <a:endParaRPr lang="en-US"/>
          </a:p>
        </c:txPr>
        <c:crossAx val="178893568"/>
        <c:crosses val="autoZero"/>
        <c:auto val="1"/>
        <c:lblAlgn val="ctr"/>
        <c:lblOffset val="100"/>
        <c:noMultiLvlLbl val="0"/>
      </c:catAx>
      <c:valAx>
        <c:axId val="178893568"/>
        <c:scaling>
          <c:orientation val="minMax"/>
        </c:scaling>
        <c:delete val="0"/>
        <c:axPos val="l"/>
        <c:numFmt formatCode="0" sourceLinked="0"/>
        <c:majorTickMark val="out"/>
        <c:minorTickMark val="none"/>
        <c:tickLblPos val="nextTo"/>
        <c:spPr>
          <a:ln>
            <a:solidFill>
              <a:sysClr val="windowText" lastClr="000000"/>
            </a:solidFill>
          </a:ln>
        </c:spPr>
        <c:txPr>
          <a:bodyPr/>
          <a:lstStyle/>
          <a:p>
            <a:pPr>
              <a:defRPr sz="2000"/>
            </a:pPr>
            <a:endParaRPr lang="en-US"/>
          </a:p>
        </c:txPr>
        <c:crossAx val="178891392"/>
        <c:crosses val="autoZero"/>
        <c:crossBetween val="between"/>
        <c:majorUnit val="1"/>
      </c:valAx>
      <c:spPr>
        <a:ln>
          <a:noFill/>
        </a:ln>
      </c:spPr>
    </c:plotArea>
    <c:plotVisOnly val="1"/>
    <c:dispBlanksAs val="gap"/>
    <c:showDLblsOverMax val="0"/>
  </c:chart>
  <c:spPr>
    <a:ln>
      <a:noFill/>
    </a:ln>
  </c:spPr>
  <c:txPr>
    <a:bodyPr/>
    <a:lstStyle/>
    <a:p>
      <a:pPr>
        <a:defRPr sz="1200" b="1"/>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r">
              <a:defRPr sz="2400"/>
            </a:pPr>
            <a:r>
              <a:rPr lang="en-US" sz="2400" dirty="0"/>
              <a:t>Median Net Worth, by Type of Residence</a:t>
            </a:r>
          </a:p>
        </c:rich>
      </c:tx>
      <c:layout>
        <c:manualLayout>
          <c:xMode val="edge"/>
          <c:yMode val="edge"/>
          <c:x val="0.19202497050254039"/>
          <c:y val="1.2751231438535937E-3"/>
        </c:manualLayout>
      </c:layout>
      <c:overlay val="1"/>
    </c:title>
    <c:autoTitleDeleted val="0"/>
    <c:plotArea>
      <c:layout>
        <c:manualLayout>
          <c:layoutTarget val="inner"/>
          <c:xMode val="edge"/>
          <c:yMode val="edge"/>
          <c:x val="7.3923991906903616E-2"/>
          <c:y val="8.6236431501338709E-2"/>
          <c:w val="0.87417159598094429"/>
          <c:h val="0.76213861176672815"/>
        </c:manualLayout>
      </c:layout>
      <c:barChart>
        <c:barDir val="col"/>
        <c:grouping val="clustered"/>
        <c:varyColors val="0"/>
        <c:ser>
          <c:idx val="0"/>
          <c:order val="0"/>
          <c:tx>
            <c:v>Multifamily Residence</c:v>
          </c:tx>
          <c:spPr>
            <a:solidFill>
              <a:schemeClr val="tx1">
                <a:lumMod val="75000"/>
                <a:lumOff val="25000"/>
              </a:schemeClr>
            </a:solidFill>
            <a:ln>
              <a:solidFill>
                <a:sysClr val="windowText" lastClr="000000"/>
              </a:solidFill>
            </a:ln>
          </c:spPr>
          <c:invertIfNegative val="0"/>
          <c:cat>
            <c:strRef>
              <c:f>'C:\Users\svenkatesh\AppData\Local\Microsoft\Windows\Temporary Internet Files\Content.Outlook\H413GSCO\[pctile_wealth.xlsx]pctile_wealth'!$V$70:$V$74</c:f>
              <c:strCache>
                <c:ptCount val="5"/>
                <c:pt idx="0">
                  <c:v>65-69</c:v>
                </c:pt>
                <c:pt idx="1">
                  <c:v>70-74</c:v>
                </c:pt>
                <c:pt idx="2">
                  <c:v>75-79</c:v>
                </c:pt>
                <c:pt idx="3">
                  <c:v>80-84</c:v>
                </c:pt>
                <c:pt idx="4">
                  <c:v>85+</c:v>
                </c:pt>
              </c:strCache>
            </c:strRef>
          </c:cat>
          <c:val>
            <c:numRef>
              <c:f>'C:\Users\svenkatesh\AppData\Local\Microsoft\Windows\Temporary Internet Files\Content.Outlook\H413GSCO\[pctile_wealth.xlsx]pctile_wealth'!$W$70:$W$74</c:f>
              <c:numCache>
                <c:formatCode>General</c:formatCode>
                <c:ptCount val="5"/>
                <c:pt idx="0">
                  <c:v>0.86782133223909308</c:v>
                </c:pt>
                <c:pt idx="1">
                  <c:v>1.1899132519092757</c:v>
                </c:pt>
                <c:pt idx="2">
                  <c:v>1.87876925889029</c:v>
                </c:pt>
                <c:pt idx="3">
                  <c:v>1.97803235787064</c:v>
                </c:pt>
                <c:pt idx="4">
                  <c:v>2.2129877675198104</c:v>
                </c:pt>
              </c:numCache>
            </c:numRef>
          </c:val>
        </c:ser>
        <c:ser>
          <c:idx val="1"/>
          <c:order val="1"/>
          <c:tx>
            <c:v>Single Family Residence</c:v>
          </c:tx>
          <c:spPr>
            <a:pattFill prst="ltUpDiag">
              <a:fgClr>
                <a:schemeClr val="tx1">
                  <a:lumMod val="50000"/>
                  <a:lumOff val="50000"/>
                </a:schemeClr>
              </a:fgClr>
              <a:bgClr>
                <a:schemeClr val="bg1"/>
              </a:bgClr>
            </a:pattFill>
            <a:ln>
              <a:solidFill>
                <a:sysClr val="windowText" lastClr="000000"/>
              </a:solidFill>
            </a:ln>
          </c:spPr>
          <c:invertIfNegative val="0"/>
          <c:cat>
            <c:strRef>
              <c:f>'C:\Users\svenkatesh\AppData\Local\Microsoft\Windows\Temporary Internet Files\Content.Outlook\H413GSCO\[pctile_wealth.xlsx]pctile_wealth'!$V$70:$V$74</c:f>
              <c:strCache>
                <c:ptCount val="5"/>
                <c:pt idx="0">
                  <c:v>65-69</c:v>
                </c:pt>
                <c:pt idx="1">
                  <c:v>70-74</c:v>
                </c:pt>
                <c:pt idx="2">
                  <c:v>75-79</c:v>
                </c:pt>
                <c:pt idx="3">
                  <c:v>80-84</c:v>
                </c:pt>
                <c:pt idx="4">
                  <c:v>85+</c:v>
                </c:pt>
              </c:strCache>
            </c:strRef>
          </c:cat>
          <c:val>
            <c:numRef>
              <c:f>'C:\Users\svenkatesh\AppData\Local\Microsoft\Windows\Temporary Internet Files\Content.Outlook\H413GSCO\[pctile_wealth.xlsx]pctile_wealth'!$X$70:$X$74</c:f>
              <c:numCache>
                <c:formatCode>General</c:formatCode>
                <c:ptCount val="5"/>
                <c:pt idx="0">
                  <c:v>4.507206487734722</c:v>
                </c:pt>
                <c:pt idx="1">
                  <c:v>4.4406157878533481</c:v>
                </c:pt>
                <c:pt idx="2">
                  <c:v>4.3450783462678704</c:v>
                </c:pt>
                <c:pt idx="3">
                  <c:v>4.2040773322157623</c:v>
                </c:pt>
                <c:pt idx="4">
                  <c:v>4.9078145266070781</c:v>
                </c:pt>
              </c:numCache>
            </c:numRef>
          </c:val>
        </c:ser>
        <c:ser>
          <c:idx val="2"/>
          <c:order val="2"/>
          <c:tx>
            <c:v>Senior housing</c:v>
          </c:tx>
          <c:spPr>
            <a:solidFill>
              <a:schemeClr val="bg1">
                <a:lumMod val="65000"/>
              </a:schemeClr>
            </a:solidFill>
            <a:ln>
              <a:solidFill>
                <a:sysClr val="windowText" lastClr="000000"/>
              </a:solidFill>
            </a:ln>
          </c:spPr>
          <c:invertIfNegative val="0"/>
          <c:cat>
            <c:strRef>
              <c:f>'C:\Users\svenkatesh\AppData\Local\Microsoft\Windows\Temporary Internet Files\Content.Outlook\H413GSCO\[pctile_wealth.xlsx]pctile_wealth'!$V$70:$V$74</c:f>
              <c:strCache>
                <c:ptCount val="5"/>
                <c:pt idx="0">
                  <c:v>65-69</c:v>
                </c:pt>
                <c:pt idx="1">
                  <c:v>70-74</c:v>
                </c:pt>
                <c:pt idx="2">
                  <c:v>75-79</c:v>
                </c:pt>
                <c:pt idx="3">
                  <c:v>80-84</c:v>
                </c:pt>
                <c:pt idx="4">
                  <c:v>85+</c:v>
                </c:pt>
              </c:strCache>
            </c:strRef>
          </c:cat>
          <c:val>
            <c:numRef>
              <c:f>'C:\Users\svenkatesh\AppData\Local\Microsoft\Windows\Temporary Internet Files\Content.Outlook\H413GSCO\[pctile_wealth.xlsx]pctile_wealth'!$Y$70:$Y$74</c:f>
              <c:numCache>
                <c:formatCode>General</c:formatCode>
                <c:ptCount val="5"/>
                <c:pt idx="0">
                  <c:v>4.5819280814481731</c:v>
                </c:pt>
                <c:pt idx="1">
                  <c:v>3.1689014568828378</c:v>
                </c:pt>
                <c:pt idx="2">
                  <c:v>1.257237516609794</c:v>
                </c:pt>
                <c:pt idx="3">
                  <c:v>2.3038341985184938</c:v>
                </c:pt>
                <c:pt idx="4">
                  <c:v>2.1158897229888152</c:v>
                </c:pt>
              </c:numCache>
            </c:numRef>
          </c:val>
        </c:ser>
        <c:ser>
          <c:idx val="3"/>
          <c:order val="3"/>
          <c:tx>
            <c:v>Shared housing</c:v>
          </c:tx>
          <c:spPr>
            <a:solidFill>
              <a:schemeClr val="tx1"/>
            </a:solidFill>
          </c:spPr>
          <c:invertIfNegative val="0"/>
          <c:cat>
            <c:strRef>
              <c:f>'C:\Users\svenkatesh\AppData\Local\Microsoft\Windows\Temporary Internet Files\Content.Outlook\H413GSCO\[pctile_wealth.xlsx]pctile_wealth'!$V$70:$V$74</c:f>
              <c:strCache>
                <c:ptCount val="5"/>
                <c:pt idx="0">
                  <c:v>65-69</c:v>
                </c:pt>
                <c:pt idx="1">
                  <c:v>70-74</c:v>
                </c:pt>
                <c:pt idx="2">
                  <c:v>75-79</c:v>
                </c:pt>
                <c:pt idx="3">
                  <c:v>80-84</c:v>
                </c:pt>
                <c:pt idx="4">
                  <c:v>85+</c:v>
                </c:pt>
              </c:strCache>
            </c:strRef>
          </c:cat>
          <c:val>
            <c:numRef>
              <c:f>'C:\Users\svenkatesh\AppData\Local\Microsoft\Windows\Temporary Internet Files\Content.Outlook\H413GSCO\[pctile_wealth.xlsx]pctile_wealth'!$Z$70:$Z$74</c:f>
              <c:numCache>
                <c:formatCode>General</c:formatCode>
                <c:ptCount val="5"/>
                <c:pt idx="0">
                  <c:v>1.959636715113876</c:v>
                </c:pt>
                <c:pt idx="1">
                  <c:v>2.7044624009980183</c:v>
                </c:pt>
                <c:pt idx="2">
                  <c:v>1.9230071204945882</c:v>
                </c:pt>
                <c:pt idx="3">
                  <c:v>3.5244865437243504</c:v>
                </c:pt>
                <c:pt idx="4">
                  <c:v>5.5159499657646682</c:v>
                </c:pt>
              </c:numCache>
            </c:numRef>
          </c:val>
        </c:ser>
        <c:dLbls>
          <c:showLegendKey val="0"/>
          <c:showVal val="0"/>
          <c:showCatName val="0"/>
          <c:showSerName val="0"/>
          <c:showPercent val="0"/>
          <c:showBubbleSize val="0"/>
        </c:dLbls>
        <c:gapWidth val="150"/>
        <c:axId val="179434624"/>
        <c:axId val="179436544"/>
      </c:barChart>
      <c:catAx>
        <c:axId val="179434624"/>
        <c:scaling>
          <c:orientation val="minMax"/>
        </c:scaling>
        <c:delete val="0"/>
        <c:axPos val="b"/>
        <c:title>
          <c:tx>
            <c:rich>
              <a:bodyPr/>
              <a:lstStyle/>
              <a:p>
                <a:pPr>
                  <a:defRPr sz="2000"/>
                </a:pPr>
                <a:r>
                  <a:rPr lang="en-US" sz="2000"/>
                  <a:t>Age Buckets</a:t>
                </a:r>
              </a:p>
            </c:rich>
          </c:tx>
          <c:layout/>
          <c:overlay val="0"/>
        </c:title>
        <c:majorTickMark val="out"/>
        <c:minorTickMark val="none"/>
        <c:tickLblPos val="nextTo"/>
        <c:spPr>
          <a:ln>
            <a:solidFill>
              <a:sysClr val="windowText" lastClr="000000"/>
            </a:solidFill>
          </a:ln>
        </c:spPr>
        <c:txPr>
          <a:bodyPr/>
          <a:lstStyle/>
          <a:p>
            <a:pPr>
              <a:defRPr sz="2000"/>
            </a:pPr>
            <a:endParaRPr lang="en-US"/>
          </a:p>
        </c:txPr>
        <c:crossAx val="179436544"/>
        <c:crosses val="autoZero"/>
        <c:auto val="1"/>
        <c:lblAlgn val="ctr"/>
        <c:lblOffset val="100"/>
        <c:noMultiLvlLbl val="0"/>
      </c:catAx>
      <c:valAx>
        <c:axId val="179436544"/>
        <c:scaling>
          <c:orientation val="minMax"/>
        </c:scaling>
        <c:delete val="0"/>
        <c:axPos val="l"/>
        <c:numFmt formatCode="General" sourceLinked="1"/>
        <c:majorTickMark val="out"/>
        <c:minorTickMark val="none"/>
        <c:tickLblPos val="nextTo"/>
        <c:spPr>
          <a:ln>
            <a:solidFill>
              <a:sysClr val="windowText" lastClr="000000"/>
            </a:solidFill>
          </a:ln>
        </c:spPr>
        <c:txPr>
          <a:bodyPr/>
          <a:lstStyle/>
          <a:p>
            <a:pPr>
              <a:defRPr sz="2000"/>
            </a:pPr>
            <a:endParaRPr lang="en-US"/>
          </a:p>
        </c:txPr>
        <c:crossAx val="179434624"/>
        <c:crosses val="autoZero"/>
        <c:crossBetween val="between"/>
      </c:valAx>
    </c:plotArea>
    <c:legend>
      <c:legendPos val="r"/>
      <c:layout>
        <c:manualLayout>
          <c:xMode val="edge"/>
          <c:yMode val="edge"/>
          <c:x val="0.54047147776252735"/>
          <c:y val="6.8175493474274609E-2"/>
          <c:w val="0.37573960365046111"/>
          <c:h val="0.22562021356919426"/>
        </c:manualLayout>
      </c:layout>
      <c:overlay val="0"/>
      <c:txPr>
        <a:bodyPr/>
        <a:lstStyle/>
        <a:p>
          <a:pPr>
            <a:defRPr sz="1600" b="0"/>
          </a:pPr>
          <a:endParaRPr lang="en-US"/>
        </a:p>
      </c:txPr>
    </c:legend>
    <c:plotVisOnly val="1"/>
    <c:dispBlanksAs val="gap"/>
    <c:showDLblsOverMax val="0"/>
  </c:chart>
  <c:spPr>
    <a:ln>
      <a:noFill/>
    </a:ln>
  </c:spPr>
  <c:txPr>
    <a:bodyPr/>
    <a:lstStyle/>
    <a:p>
      <a:pPr>
        <a:defRPr sz="1200" b="1"/>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70453078611077E-2"/>
          <c:y val="0.10283155781997838"/>
          <c:w val="0.83123101415601752"/>
          <c:h val="0.71809279833171535"/>
        </c:manualLayout>
      </c:layout>
      <c:barChart>
        <c:barDir val="col"/>
        <c:grouping val="clustered"/>
        <c:varyColors val="0"/>
        <c:ser>
          <c:idx val="3"/>
          <c:order val="0"/>
          <c:tx>
            <c:v>(75,80]</c:v>
          </c:tx>
          <c:spPr>
            <a:solidFill>
              <a:schemeClr val="tx1">
                <a:lumMod val="75000"/>
                <a:lumOff val="25000"/>
              </a:schemeClr>
            </a:solidFill>
            <a:ln>
              <a:solidFill>
                <a:sysClr val="windowText" lastClr="000000"/>
              </a:solidFill>
            </a:ln>
          </c:spPr>
          <c:invertIfNegative val="0"/>
          <c:val>
            <c:numRef>
              <c:f>'C:\Users\svenkatesh\AppData\Local\Microsoft\Windows\Temporary Internet Files\Content.Outlook\H413GSCO\[wealthd_age_occ.xlsx]wealthd_age_occ_tables'!$U$80:$U$89</c:f>
              <c:numCache>
                <c:formatCode>General</c:formatCode>
                <c:ptCount val="10"/>
                <c:pt idx="0">
                  <c:v>23.752259520600134</c:v>
                </c:pt>
                <c:pt idx="1">
                  <c:v>16.938598028106128</c:v>
                </c:pt>
                <c:pt idx="2">
                  <c:v>6.0698329626730487</c:v>
                </c:pt>
                <c:pt idx="3">
                  <c:v>4.9895018834440599</c:v>
                </c:pt>
                <c:pt idx="4">
                  <c:v>10.968329975254775</c:v>
                </c:pt>
                <c:pt idx="5">
                  <c:v>12.372164590121313</c:v>
                </c:pt>
                <c:pt idx="6">
                  <c:v>9.164328257124259</c:v>
                </c:pt>
                <c:pt idx="7">
                  <c:v>6.1322965206915088</c:v>
                </c:pt>
                <c:pt idx="8">
                  <c:v>6.9022172738053849</c:v>
                </c:pt>
                <c:pt idx="9">
                  <c:v>2.7104709881793747</c:v>
                </c:pt>
              </c:numCache>
            </c:numRef>
          </c:val>
        </c:ser>
        <c:ser>
          <c:idx val="4"/>
          <c:order val="1"/>
          <c:tx>
            <c:v>(80,85]</c:v>
          </c:tx>
          <c:spPr>
            <a:solidFill>
              <a:sysClr val="window" lastClr="FFFFFF"/>
            </a:solidFill>
            <a:ln>
              <a:solidFill>
                <a:sysClr val="windowText" lastClr="000000"/>
              </a:solidFill>
            </a:ln>
          </c:spPr>
          <c:invertIfNegative val="0"/>
          <c:val>
            <c:numRef>
              <c:f>'C:\Users\svenkatesh\AppData\Local\Microsoft\Windows\Temporary Internet Files\Content.Outlook\H413GSCO\[wealthd_age_occ.xlsx]wealthd_age_occ_tables'!$V$80:$V$89</c:f>
              <c:numCache>
                <c:formatCode>General</c:formatCode>
                <c:ptCount val="10"/>
                <c:pt idx="0">
                  <c:v>21.632565320867705</c:v>
                </c:pt>
                <c:pt idx="1">
                  <c:v>11.040715181397097</c:v>
                </c:pt>
                <c:pt idx="2">
                  <c:v>11.784763155874399</c:v>
                </c:pt>
                <c:pt idx="3">
                  <c:v>8.2928399400603379</c:v>
                </c:pt>
                <c:pt idx="4">
                  <c:v>10.335929391760288</c:v>
                </c:pt>
                <c:pt idx="5">
                  <c:v>7.7633350109614527</c:v>
                </c:pt>
                <c:pt idx="6">
                  <c:v>10.085854751526215</c:v>
                </c:pt>
                <c:pt idx="7">
                  <c:v>8.1691731568127359</c:v>
                </c:pt>
                <c:pt idx="8">
                  <c:v>6.3208591730715096</c:v>
                </c:pt>
                <c:pt idx="9">
                  <c:v>4.5739649176682677</c:v>
                </c:pt>
              </c:numCache>
            </c:numRef>
          </c:val>
        </c:ser>
        <c:ser>
          <c:idx val="5"/>
          <c:order val="2"/>
          <c:tx>
            <c:v>(85,90]</c:v>
          </c:tx>
          <c:spPr>
            <a:pattFill prst="ltUpDiag">
              <a:fgClr>
                <a:schemeClr val="tx1">
                  <a:lumMod val="50000"/>
                  <a:lumOff val="50000"/>
                </a:schemeClr>
              </a:fgClr>
              <a:bgClr>
                <a:schemeClr val="bg1"/>
              </a:bgClr>
            </a:pattFill>
            <a:ln>
              <a:solidFill>
                <a:sysClr val="windowText" lastClr="000000"/>
              </a:solidFill>
            </a:ln>
          </c:spPr>
          <c:invertIfNegative val="0"/>
          <c:val>
            <c:numRef>
              <c:f>'C:\Users\svenkatesh\AppData\Local\Microsoft\Windows\Temporary Internet Files\Content.Outlook\H413GSCO\[wealthd_age_occ.xlsx]wealthd_age_occ_tables'!$W$80:$W$89</c:f>
              <c:numCache>
                <c:formatCode>General</c:formatCode>
                <c:ptCount val="10"/>
                <c:pt idx="0">
                  <c:v>25.296431448297302</c:v>
                </c:pt>
                <c:pt idx="1">
                  <c:v>21.218057306683505</c:v>
                </c:pt>
                <c:pt idx="2">
                  <c:v>6.137379390705946</c:v>
                </c:pt>
                <c:pt idx="3">
                  <c:v>8.1496393312719473</c:v>
                </c:pt>
                <c:pt idx="4">
                  <c:v>6.700977101749797</c:v>
                </c:pt>
                <c:pt idx="5">
                  <c:v>9.1735179849375506</c:v>
                </c:pt>
                <c:pt idx="6">
                  <c:v>4.4140588529595428</c:v>
                </c:pt>
                <c:pt idx="7">
                  <c:v>10.27456826149948</c:v>
                </c:pt>
                <c:pt idx="8">
                  <c:v>3.4995790710558703</c:v>
                </c:pt>
                <c:pt idx="9">
                  <c:v>5.1357912508390537</c:v>
                </c:pt>
              </c:numCache>
            </c:numRef>
          </c:val>
        </c:ser>
        <c:ser>
          <c:idx val="6"/>
          <c:order val="3"/>
          <c:tx>
            <c:v>(90,top]</c:v>
          </c:tx>
          <c:spPr>
            <a:pattFill prst="openDmnd">
              <a:fgClr>
                <a:schemeClr val="tx1">
                  <a:lumMod val="50000"/>
                  <a:lumOff val="50000"/>
                </a:schemeClr>
              </a:fgClr>
              <a:bgClr>
                <a:schemeClr val="bg1"/>
              </a:bgClr>
            </a:pattFill>
            <a:ln>
              <a:solidFill>
                <a:sysClr val="windowText" lastClr="000000"/>
              </a:solidFill>
            </a:ln>
          </c:spPr>
          <c:invertIfNegative val="0"/>
          <c:val>
            <c:numRef>
              <c:f>'C:\Users\svenkatesh\AppData\Local\Microsoft\Windows\Temporary Internet Files\Content.Outlook\H413GSCO\[wealthd_age_occ.xlsx]wealthd_age_occ_tables'!$X$80:$X$89</c:f>
              <c:numCache>
                <c:formatCode>General</c:formatCode>
                <c:ptCount val="10"/>
                <c:pt idx="0">
                  <c:v>33.528266328319638</c:v>
                </c:pt>
                <c:pt idx="1">
                  <c:v>18.819357915126229</c:v>
                </c:pt>
                <c:pt idx="2">
                  <c:v>7.4644207895118511</c:v>
                </c:pt>
                <c:pt idx="3">
                  <c:v>7.5040186303475123</c:v>
                </c:pt>
                <c:pt idx="4">
                  <c:v>7.8819824888704648</c:v>
                </c:pt>
                <c:pt idx="5">
                  <c:v>5.223858781115438</c:v>
                </c:pt>
                <c:pt idx="6">
                  <c:v>8.5815696538548885</c:v>
                </c:pt>
                <c:pt idx="7">
                  <c:v>4.2651392454466288</c:v>
                </c:pt>
                <c:pt idx="8">
                  <c:v>5.0609495433150284</c:v>
                </c:pt>
                <c:pt idx="9">
                  <c:v>1.6704366240923441</c:v>
                </c:pt>
              </c:numCache>
            </c:numRef>
          </c:val>
        </c:ser>
        <c:dLbls>
          <c:showLegendKey val="0"/>
          <c:showVal val="0"/>
          <c:showCatName val="0"/>
          <c:showSerName val="0"/>
          <c:showPercent val="0"/>
          <c:showBubbleSize val="0"/>
        </c:dLbls>
        <c:gapWidth val="150"/>
        <c:axId val="181070464"/>
        <c:axId val="181084928"/>
      </c:barChart>
      <c:catAx>
        <c:axId val="181070464"/>
        <c:scaling>
          <c:orientation val="minMax"/>
        </c:scaling>
        <c:delete val="0"/>
        <c:axPos val="b"/>
        <c:title>
          <c:tx>
            <c:rich>
              <a:bodyPr/>
              <a:lstStyle/>
              <a:p>
                <a:pPr>
                  <a:defRPr sz="2000"/>
                </a:pPr>
                <a:r>
                  <a:rPr lang="en-US" sz="2000"/>
                  <a:t>Wealth Decile</a:t>
                </a:r>
              </a:p>
            </c:rich>
          </c:tx>
          <c:layout>
            <c:manualLayout>
              <c:xMode val="edge"/>
              <c:yMode val="edge"/>
              <c:x val="0.37608084850049484"/>
              <c:y val="0.9191437457304138"/>
            </c:manualLayout>
          </c:layout>
          <c:overlay val="0"/>
        </c:title>
        <c:majorTickMark val="out"/>
        <c:minorTickMark val="none"/>
        <c:tickLblPos val="nextTo"/>
        <c:spPr>
          <a:ln>
            <a:solidFill>
              <a:sysClr val="windowText" lastClr="000000"/>
            </a:solidFill>
          </a:ln>
        </c:spPr>
        <c:txPr>
          <a:bodyPr/>
          <a:lstStyle/>
          <a:p>
            <a:pPr>
              <a:defRPr sz="2000"/>
            </a:pPr>
            <a:endParaRPr lang="en-US"/>
          </a:p>
        </c:txPr>
        <c:crossAx val="181084928"/>
        <c:crosses val="autoZero"/>
        <c:auto val="1"/>
        <c:lblAlgn val="ctr"/>
        <c:lblOffset val="100"/>
        <c:noMultiLvlLbl val="0"/>
      </c:catAx>
      <c:valAx>
        <c:axId val="181084928"/>
        <c:scaling>
          <c:orientation val="minMax"/>
        </c:scaling>
        <c:delete val="0"/>
        <c:axPos val="l"/>
        <c:numFmt formatCode="0" sourceLinked="0"/>
        <c:majorTickMark val="out"/>
        <c:minorTickMark val="none"/>
        <c:tickLblPos val="nextTo"/>
        <c:spPr>
          <a:ln>
            <a:solidFill>
              <a:sysClr val="windowText" lastClr="000000"/>
            </a:solidFill>
          </a:ln>
        </c:spPr>
        <c:txPr>
          <a:bodyPr/>
          <a:lstStyle/>
          <a:p>
            <a:pPr>
              <a:defRPr sz="2000"/>
            </a:pPr>
            <a:endParaRPr lang="en-US"/>
          </a:p>
        </c:txPr>
        <c:crossAx val="181070464"/>
        <c:crosses val="autoZero"/>
        <c:crossBetween val="between"/>
      </c:valAx>
    </c:plotArea>
    <c:legend>
      <c:legendPos val="r"/>
      <c:layout>
        <c:manualLayout>
          <c:xMode val="edge"/>
          <c:yMode val="edge"/>
          <c:x val="0.58502086829310274"/>
          <c:y val="8.2449753712292809E-2"/>
          <c:w val="0.32566262209027153"/>
          <c:h val="0.24048466544421673"/>
        </c:manualLayout>
      </c:layout>
      <c:overlay val="0"/>
      <c:txPr>
        <a:bodyPr/>
        <a:lstStyle/>
        <a:p>
          <a:pPr>
            <a:defRPr sz="1600" b="0"/>
          </a:pPr>
          <a:endParaRPr lang="en-US"/>
        </a:p>
      </c:txPr>
    </c:legend>
    <c:plotVisOnly val="1"/>
    <c:dispBlanksAs val="gap"/>
    <c:showDLblsOverMax val="0"/>
  </c:chart>
  <c:spPr>
    <a:ln>
      <a:noFill/>
    </a:ln>
  </c:spPr>
  <c:txPr>
    <a:bodyPr/>
    <a:lstStyle/>
    <a:p>
      <a:pPr>
        <a:defRPr sz="1200" b="1"/>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72276851886173E-2"/>
          <c:y val="0.10306951520765786"/>
          <c:w val="0.87751166269475334"/>
          <c:h val="0.72064127119245225"/>
        </c:manualLayout>
      </c:layout>
      <c:barChart>
        <c:barDir val="col"/>
        <c:grouping val="clustered"/>
        <c:varyColors val="0"/>
        <c:ser>
          <c:idx val="0"/>
          <c:order val="0"/>
          <c:tx>
            <c:v>(60,65]</c:v>
          </c:tx>
          <c:spPr>
            <a:solidFill>
              <a:schemeClr val="tx1">
                <a:lumMod val="95000"/>
                <a:lumOff val="5000"/>
              </a:schemeClr>
            </a:solidFill>
          </c:spPr>
          <c:invertIfNegative val="0"/>
          <c:val>
            <c:numRef>
              <c:f>'C:\Users\svenkatesh\AppData\Local\Microsoft\Windows\Temporary Internet Files\Content.Outlook\H413GSCO\[wealthd_age_occ.xlsx]wealthd_age_occ_tables'!$R$80:$R$89</c:f>
              <c:numCache>
                <c:formatCode>General</c:formatCode>
                <c:ptCount val="10"/>
                <c:pt idx="0">
                  <c:v>28.478412814310815</c:v>
                </c:pt>
                <c:pt idx="1">
                  <c:v>10.202855612801544</c:v>
                </c:pt>
                <c:pt idx="2">
                  <c:v>4.1061752372575651</c:v>
                </c:pt>
                <c:pt idx="3">
                  <c:v>8.6744683470124002</c:v>
                </c:pt>
                <c:pt idx="4">
                  <c:v>1.63910337138783</c:v>
                </c:pt>
                <c:pt idx="5">
                  <c:v>5.0573097003370568</c:v>
                </c:pt>
                <c:pt idx="6">
                  <c:v>6.764484012797757</c:v>
                </c:pt>
                <c:pt idx="7">
                  <c:v>12.994851367924312</c:v>
                </c:pt>
                <c:pt idx="8">
                  <c:v>10.451046261937401</c:v>
                </c:pt>
                <c:pt idx="9">
                  <c:v>11.631293274233307</c:v>
                </c:pt>
              </c:numCache>
            </c:numRef>
          </c:val>
        </c:ser>
        <c:ser>
          <c:idx val="1"/>
          <c:order val="1"/>
          <c:tx>
            <c:v>(65,70]</c:v>
          </c:tx>
          <c:spPr>
            <a:solidFill>
              <a:schemeClr val="tx1">
                <a:lumMod val="65000"/>
                <a:lumOff val="35000"/>
              </a:schemeClr>
            </a:solidFill>
            <a:ln w="12700">
              <a:solidFill>
                <a:sysClr val="windowText" lastClr="000000"/>
              </a:solidFill>
            </a:ln>
          </c:spPr>
          <c:invertIfNegative val="0"/>
          <c:val>
            <c:numRef>
              <c:f>'C:\Users\svenkatesh\AppData\Local\Microsoft\Windows\Temporary Internet Files\Content.Outlook\H413GSCO\[wealthd_age_occ.xlsx]wealthd_age_occ_tables'!$S$80:$S$89</c:f>
              <c:numCache>
                <c:formatCode>General</c:formatCode>
                <c:ptCount val="10"/>
                <c:pt idx="0">
                  <c:v>22.521798718686206</c:v>
                </c:pt>
                <c:pt idx="1">
                  <c:v>16.288973693242905</c:v>
                </c:pt>
                <c:pt idx="2">
                  <c:v>4.1610527964906785</c:v>
                </c:pt>
                <c:pt idx="3">
                  <c:v>5.9870146488824689</c:v>
                </c:pt>
                <c:pt idx="4">
                  <c:v>1.2289083718321447</c:v>
                </c:pt>
                <c:pt idx="5">
                  <c:v>7.1899475347804813</c:v>
                </c:pt>
                <c:pt idx="6">
                  <c:v>2.6418934837647234</c:v>
                </c:pt>
                <c:pt idx="7">
                  <c:v>7.9666289153081964</c:v>
                </c:pt>
                <c:pt idx="8">
                  <c:v>20.419386897209069</c:v>
                </c:pt>
                <c:pt idx="9">
                  <c:v>11.594394939803127</c:v>
                </c:pt>
              </c:numCache>
            </c:numRef>
          </c:val>
        </c:ser>
        <c:ser>
          <c:idx val="2"/>
          <c:order val="2"/>
          <c:tx>
            <c:v>(70,75]</c:v>
          </c:tx>
          <c:spPr>
            <a:solidFill>
              <a:schemeClr val="bg1">
                <a:lumMod val="75000"/>
              </a:schemeClr>
            </a:solidFill>
            <a:ln>
              <a:solidFill>
                <a:sysClr val="windowText" lastClr="000000"/>
              </a:solidFill>
            </a:ln>
          </c:spPr>
          <c:invertIfNegative val="0"/>
          <c:val>
            <c:numRef>
              <c:f>'C:\Users\svenkatesh\AppData\Local\Microsoft\Windows\Temporary Internet Files\Content.Outlook\H413GSCO\[wealthd_age_occ.xlsx]wealthd_age_occ_tables'!$T$80:$T$89</c:f>
              <c:numCache>
                <c:formatCode>General</c:formatCode>
                <c:ptCount val="10"/>
                <c:pt idx="0">
                  <c:v>23.215667354044658</c:v>
                </c:pt>
                <c:pt idx="1">
                  <c:v>21.534023386660607</c:v>
                </c:pt>
                <c:pt idx="2">
                  <c:v>4.9560683073142053</c:v>
                </c:pt>
                <c:pt idx="3">
                  <c:v>4.0149745645820651</c:v>
                </c:pt>
                <c:pt idx="4">
                  <c:v>6.4403913159929225</c:v>
                </c:pt>
                <c:pt idx="5">
                  <c:v>6.1928014711895578</c:v>
                </c:pt>
                <c:pt idx="6">
                  <c:v>5.5389411338727168</c:v>
                </c:pt>
                <c:pt idx="7">
                  <c:v>12.197600044507798</c:v>
                </c:pt>
                <c:pt idx="8">
                  <c:v>13.074911432819817</c:v>
                </c:pt>
                <c:pt idx="9">
                  <c:v>2.8346209890156326</c:v>
                </c:pt>
              </c:numCache>
            </c:numRef>
          </c:val>
        </c:ser>
        <c:dLbls>
          <c:showLegendKey val="0"/>
          <c:showVal val="0"/>
          <c:showCatName val="0"/>
          <c:showSerName val="0"/>
          <c:showPercent val="0"/>
          <c:showBubbleSize val="0"/>
        </c:dLbls>
        <c:gapWidth val="150"/>
        <c:axId val="181147904"/>
        <c:axId val="181158272"/>
      </c:barChart>
      <c:catAx>
        <c:axId val="181147904"/>
        <c:scaling>
          <c:orientation val="minMax"/>
        </c:scaling>
        <c:delete val="0"/>
        <c:axPos val="b"/>
        <c:title>
          <c:tx>
            <c:rich>
              <a:bodyPr/>
              <a:lstStyle/>
              <a:p>
                <a:pPr>
                  <a:defRPr/>
                </a:pPr>
                <a:r>
                  <a:rPr lang="en-US"/>
                  <a:t>Wealth Decile</a:t>
                </a:r>
              </a:p>
            </c:rich>
          </c:tx>
          <c:layout>
            <c:manualLayout>
              <c:xMode val="edge"/>
              <c:yMode val="edge"/>
              <c:x val="0.40534233690272287"/>
              <c:y val="0.92837678281417169"/>
            </c:manualLayout>
          </c:layout>
          <c:overlay val="0"/>
        </c:title>
        <c:majorTickMark val="out"/>
        <c:minorTickMark val="none"/>
        <c:tickLblPos val="nextTo"/>
        <c:spPr>
          <a:ln>
            <a:solidFill>
              <a:sysClr val="windowText" lastClr="000000"/>
            </a:solidFill>
          </a:ln>
        </c:spPr>
        <c:crossAx val="181158272"/>
        <c:crosses val="autoZero"/>
        <c:auto val="1"/>
        <c:lblAlgn val="ctr"/>
        <c:lblOffset val="100"/>
        <c:noMultiLvlLbl val="0"/>
      </c:catAx>
      <c:valAx>
        <c:axId val="181158272"/>
        <c:scaling>
          <c:orientation val="minMax"/>
          <c:max val="40"/>
        </c:scaling>
        <c:delete val="0"/>
        <c:axPos val="l"/>
        <c:numFmt formatCode="0" sourceLinked="0"/>
        <c:majorTickMark val="out"/>
        <c:minorTickMark val="none"/>
        <c:tickLblPos val="nextTo"/>
        <c:spPr>
          <a:ln>
            <a:solidFill>
              <a:sysClr val="windowText" lastClr="000000"/>
            </a:solidFill>
          </a:ln>
        </c:spPr>
        <c:crossAx val="181147904"/>
        <c:crosses val="autoZero"/>
        <c:crossBetween val="between"/>
      </c:valAx>
      <c:spPr>
        <a:ln>
          <a:noFill/>
        </a:ln>
      </c:spPr>
    </c:plotArea>
    <c:legend>
      <c:legendPos val="r"/>
      <c:layout>
        <c:manualLayout>
          <c:xMode val="edge"/>
          <c:yMode val="edge"/>
          <c:x val="0.70390861254096637"/>
          <c:y val="5.4205504717315743E-2"/>
          <c:w val="0.2738238348396167"/>
          <c:h val="0.24570742001844365"/>
        </c:manualLayout>
      </c:layout>
      <c:overlay val="0"/>
      <c:txPr>
        <a:bodyPr/>
        <a:lstStyle/>
        <a:p>
          <a:pPr>
            <a:defRPr sz="1600"/>
          </a:pPr>
          <a:endParaRPr lang="en-US"/>
        </a:p>
      </c:txPr>
    </c:legend>
    <c:plotVisOnly val="1"/>
    <c:dispBlanksAs val="gap"/>
    <c:showDLblsOverMax val="0"/>
  </c:chart>
  <c:spPr>
    <a:ln>
      <a:noFill/>
    </a:ln>
  </c:spPr>
  <c:txPr>
    <a:bodyPr/>
    <a:lstStyle/>
    <a:p>
      <a:pPr>
        <a:defRPr sz="2000" b="1"/>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0.00859</cdr:x>
      <cdr:y>0.91979</cdr:y>
    </cdr:from>
    <cdr:to>
      <cdr:x>0.73472</cdr:x>
      <cdr:y>1</cdr:y>
    </cdr:to>
    <cdr:sp macro="" textlink="">
      <cdr:nvSpPr>
        <cdr:cNvPr id="2" name="Text Box 1"/>
        <cdr:cNvSpPr txBox="1"/>
      </cdr:nvSpPr>
      <cdr:spPr>
        <a:xfrm xmlns:a="http://schemas.openxmlformats.org/drawingml/2006/main">
          <a:off x="50800" y="5109750"/>
          <a:ext cx="4295067" cy="275050"/>
        </a:xfrm>
        <a:prstGeom xmlns:a="http://schemas.openxmlformats.org/drawingml/2006/main" prst="rect">
          <a:avLst/>
        </a:prstGeom>
      </cdr:spPr>
    </cdr:sp>
  </cdr:relSizeAnchor>
  <cdr:relSizeAnchor xmlns:cdr="http://schemas.openxmlformats.org/drawingml/2006/chartDrawing">
    <cdr:from>
      <cdr:x>0.00425</cdr:x>
      <cdr:y>0.875</cdr:y>
    </cdr:from>
    <cdr:to>
      <cdr:x>0.39878</cdr:x>
      <cdr:y>1</cdr:y>
    </cdr:to>
    <cdr:sp macro="" textlink="">
      <cdr:nvSpPr>
        <cdr:cNvPr id="3" name="Text Box 2"/>
        <cdr:cNvSpPr txBox="1"/>
      </cdr:nvSpPr>
      <cdr:spPr>
        <a:xfrm xmlns:a="http://schemas.openxmlformats.org/drawingml/2006/main">
          <a:off x="37214" y="4867275"/>
          <a:ext cx="3453508" cy="695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effectLst/>
              <a:latin typeface="+mn-lt"/>
              <a:ea typeface="+mn-ea"/>
              <a:cs typeface="+mn-cs"/>
            </a:rPr>
            <a:t>Source: National Investment Center for Seniors Housing &amp; Care</a:t>
          </a:r>
          <a:endParaRPr lang="en-US" sz="1600" dirty="0"/>
        </a:p>
      </cdr:txBody>
    </cdr:sp>
  </cdr:relSizeAnchor>
  <cdr:relSizeAnchor xmlns:cdr="http://schemas.openxmlformats.org/drawingml/2006/chartDrawing">
    <cdr:from>
      <cdr:x>0</cdr:x>
      <cdr:y>0.88889</cdr:y>
    </cdr:from>
    <cdr:to>
      <cdr:x>0.73472</cdr:x>
      <cdr:y>1</cdr:y>
    </cdr:to>
    <cdr:sp macro="" textlink="">
      <cdr:nvSpPr>
        <cdr:cNvPr id="4" name="Text Box 1"/>
        <cdr:cNvSpPr txBox="1"/>
      </cdr:nvSpPr>
      <cdr:spPr>
        <a:xfrm xmlns:a="http://schemas.openxmlformats.org/drawingml/2006/main">
          <a:off x="0" y="3048000"/>
          <a:ext cx="4345867" cy="381000"/>
        </a:xfrm>
        <a:prstGeom xmlns:a="http://schemas.openxmlformats.org/drawingml/2006/main" prst="rect">
          <a:avLst/>
        </a:prstGeom>
      </cdr:spPr>
    </cdr:sp>
  </cdr:relSizeAnchor>
</c:userShapes>
</file>

<file path=ppt/drawings/drawing10.xml><?xml version="1.0" encoding="utf-8"?>
<c:userShapes xmlns:c="http://schemas.openxmlformats.org/drawingml/2006/chart">
  <cdr:relSizeAnchor xmlns:cdr="http://schemas.openxmlformats.org/drawingml/2006/chartDrawing">
    <cdr:from>
      <cdr:x>0.76415</cdr:x>
      <cdr:y>0.13889</cdr:y>
    </cdr:from>
    <cdr:to>
      <cdr:x>0.91985</cdr:x>
      <cdr:y>0.29794</cdr:y>
    </cdr:to>
    <cdr:sp macro="" textlink="">
      <cdr:nvSpPr>
        <cdr:cNvPr id="2" name="TextBox 1"/>
        <cdr:cNvSpPr txBox="1"/>
      </cdr:nvSpPr>
      <cdr:spPr>
        <a:xfrm xmlns:a="http://schemas.openxmlformats.org/drawingml/2006/main">
          <a:off x="6172200" y="762000"/>
          <a:ext cx="1257620" cy="8726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Logistic</a:t>
          </a:r>
        </a:p>
        <a:p xmlns:a="http://schemas.openxmlformats.org/drawingml/2006/main">
          <a:r>
            <a:rPr lang="en-US" sz="1600" dirty="0"/>
            <a:t>Regression</a:t>
          </a:r>
        </a:p>
        <a:p xmlns:a="http://schemas.openxmlformats.org/drawingml/2006/main">
          <a:r>
            <a:rPr lang="en-US" sz="1600" dirty="0"/>
            <a:t>Coefficient</a:t>
          </a:r>
        </a:p>
      </cdr:txBody>
    </cdr:sp>
  </cdr:relSizeAnchor>
  <cdr:relSizeAnchor xmlns:cdr="http://schemas.openxmlformats.org/drawingml/2006/chartDrawing">
    <cdr:from>
      <cdr:x>0.05091</cdr:x>
      <cdr:y>0.13819</cdr:y>
    </cdr:from>
    <cdr:to>
      <cdr:x>0.15651</cdr:x>
      <cdr:y>0.28412</cdr:y>
    </cdr:to>
    <cdr:sp macro="" textlink="">
      <cdr:nvSpPr>
        <cdr:cNvPr id="3" name="TextBox 2"/>
        <cdr:cNvSpPr txBox="1"/>
      </cdr:nvSpPr>
      <cdr:spPr>
        <a:xfrm xmlns:a="http://schemas.openxmlformats.org/drawingml/2006/main">
          <a:off x="440826" y="8659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0.21685</cdr:y>
    </cdr:from>
    <cdr:to>
      <cdr:x>0.1056</cdr:x>
      <cdr:y>0.36278</cdr:y>
    </cdr:to>
    <cdr:sp macro="" textlink="">
      <cdr:nvSpPr>
        <cdr:cNvPr id="4" name="TextBox 3"/>
        <cdr:cNvSpPr txBox="1"/>
      </cdr:nvSpPr>
      <cdr:spPr>
        <a:xfrm xmlns:a="http://schemas.openxmlformats.org/drawingml/2006/main">
          <a:off x="0" y="912941"/>
          <a:ext cx="617586" cy="6143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40</a:t>
          </a:r>
        </a:p>
      </cdr:txBody>
    </cdr:sp>
  </cdr:relSizeAnchor>
  <cdr:relSizeAnchor xmlns:cdr="http://schemas.openxmlformats.org/drawingml/2006/chartDrawing">
    <cdr:from>
      <cdr:x>0.06604</cdr:x>
      <cdr:y>0.125</cdr:y>
    </cdr:from>
    <cdr:to>
      <cdr:x>0.17164</cdr:x>
      <cdr:y>0.27093</cdr:y>
    </cdr:to>
    <cdr:sp macro="" textlink="">
      <cdr:nvSpPr>
        <cdr:cNvPr id="5" name="TextBox 1"/>
        <cdr:cNvSpPr txBox="1"/>
      </cdr:nvSpPr>
      <cdr:spPr>
        <a:xfrm xmlns:a="http://schemas.openxmlformats.org/drawingml/2006/main">
          <a:off x="533400" y="685800"/>
          <a:ext cx="852953" cy="8006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Percent</a:t>
          </a:r>
        </a:p>
      </cdr:txBody>
    </cdr:sp>
  </cdr:relSizeAnchor>
  <cdr:relSizeAnchor xmlns:cdr="http://schemas.openxmlformats.org/drawingml/2006/chartDrawing">
    <cdr:from>
      <cdr:x>0</cdr:x>
      <cdr:y>0.34407</cdr:y>
    </cdr:from>
    <cdr:to>
      <cdr:x>0.1056</cdr:x>
      <cdr:y>0.49</cdr:y>
    </cdr:to>
    <cdr:sp macro="" textlink="">
      <cdr:nvSpPr>
        <cdr:cNvPr id="6" name="TextBox 1"/>
        <cdr:cNvSpPr txBox="1"/>
      </cdr:nvSpPr>
      <cdr:spPr>
        <a:xfrm xmlns:a="http://schemas.openxmlformats.org/drawingml/2006/main">
          <a:off x="0" y="1448536"/>
          <a:ext cx="617586" cy="6143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15</a:t>
          </a:r>
        </a:p>
      </cdr:txBody>
    </cdr:sp>
  </cdr:relSizeAnchor>
  <cdr:relSizeAnchor xmlns:cdr="http://schemas.openxmlformats.org/drawingml/2006/chartDrawing">
    <cdr:from>
      <cdr:x>0</cdr:x>
      <cdr:y>0.46339</cdr:y>
    </cdr:from>
    <cdr:to>
      <cdr:x>0.1056</cdr:x>
      <cdr:y>0.60932</cdr:y>
    </cdr:to>
    <cdr:sp macro="" textlink="">
      <cdr:nvSpPr>
        <cdr:cNvPr id="7" name="TextBox 1"/>
        <cdr:cNvSpPr txBox="1"/>
      </cdr:nvSpPr>
      <cdr:spPr>
        <a:xfrm xmlns:a="http://schemas.openxmlformats.org/drawingml/2006/main">
          <a:off x="0" y="1950893"/>
          <a:ext cx="617586" cy="6143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  </a:t>
          </a:r>
          <a:r>
            <a:rPr lang="en-US" sz="1200" b="1"/>
            <a:t>5</a:t>
          </a:r>
        </a:p>
      </cdr:txBody>
    </cdr:sp>
  </cdr:relSizeAnchor>
  <cdr:relSizeAnchor xmlns:cdr="http://schemas.openxmlformats.org/drawingml/2006/chartDrawing">
    <cdr:from>
      <cdr:x>0</cdr:x>
      <cdr:y>0.58851</cdr:y>
    </cdr:from>
    <cdr:to>
      <cdr:x>0.1056</cdr:x>
      <cdr:y>0.73444</cdr:y>
    </cdr:to>
    <cdr:sp macro="" textlink="">
      <cdr:nvSpPr>
        <cdr:cNvPr id="8" name="TextBox 1"/>
        <cdr:cNvSpPr txBox="1"/>
      </cdr:nvSpPr>
      <cdr:spPr>
        <a:xfrm xmlns:a="http://schemas.openxmlformats.org/drawingml/2006/main">
          <a:off x="0" y="2477666"/>
          <a:ext cx="617586" cy="6143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  </a:t>
          </a:r>
          <a:r>
            <a:rPr lang="en-US" sz="1200" b="1"/>
            <a:t>2</a:t>
          </a:r>
        </a:p>
      </cdr:txBody>
    </cdr:sp>
  </cdr:relSizeAnchor>
  <cdr:relSizeAnchor xmlns:cdr="http://schemas.openxmlformats.org/drawingml/2006/chartDrawing">
    <cdr:from>
      <cdr:x>0</cdr:x>
      <cdr:y>0.71657</cdr:y>
    </cdr:from>
    <cdr:to>
      <cdr:x>0.08909</cdr:x>
      <cdr:y>0.87187</cdr:y>
    </cdr:to>
    <cdr:sp macro="" textlink="">
      <cdr:nvSpPr>
        <cdr:cNvPr id="9" name="TextBox 1"/>
        <cdr:cNvSpPr txBox="1"/>
      </cdr:nvSpPr>
      <cdr:spPr>
        <a:xfrm xmlns:a="http://schemas.openxmlformats.org/drawingml/2006/main">
          <a:off x="0" y="3016808"/>
          <a:ext cx="521030" cy="6538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0.7</a:t>
          </a:r>
        </a:p>
      </cdr:txBody>
    </cdr:sp>
  </cdr:relSizeAnchor>
  <cdr:relSizeAnchor xmlns:cdr="http://schemas.openxmlformats.org/drawingml/2006/chartDrawing">
    <cdr:from>
      <cdr:x>0</cdr:x>
      <cdr:y>0.08802</cdr:y>
    </cdr:from>
    <cdr:to>
      <cdr:x>0.1056</cdr:x>
      <cdr:y>0.23395</cdr:y>
    </cdr:to>
    <cdr:sp macro="" textlink="">
      <cdr:nvSpPr>
        <cdr:cNvPr id="10" name="TextBox 1"/>
        <cdr:cNvSpPr txBox="1"/>
      </cdr:nvSpPr>
      <cdr:spPr>
        <a:xfrm xmlns:a="http://schemas.openxmlformats.org/drawingml/2006/main">
          <a:off x="0" y="370566"/>
          <a:ext cx="617586" cy="6143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60</a:t>
          </a:r>
        </a:p>
      </cdr:txBody>
    </cdr:sp>
  </cdr:relSizeAnchor>
  <cdr:relSizeAnchor xmlns:cdr="http://schemas.openxmlformats.org/drawingml/2006/chartDrawing">
    <cdr:from>
      <cdr:x>0.35818</cdr:x>
      <cdr:y>0.91984</cdr:y>
    </cdr:from>
    <cdr:to>
      <cdr:x>0.64273</cdr:x>
      <cdr:y>0.96004</cdr:y>
    </cdr:to>
    <cdr:sp macro="" textlink="">
      <cdr:nvSpPr>
        <cdr:cNvPr id="11" name="TextBox 1"/>
        <cdr:cNvSpPr txBox="1"/>
      </cdr:nvSpPr>
      <cdr:spPr>
        <a:xfrm xmlns:a="http://schemas.openxmlformats.org/drawingml/2006/main">
          <a:off x="2094762" y="3872578"/>
          <a:ext cx="1664148" cy="1692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t>Wealth Deciles</a:t>
          </a:r>
        </a:p>
      </cdr:txBody>
    </cdr:sp>
  </cdr:relSizeAnchor>
  <cdr:relSizeAnchor xmlns:cdr="http://schemas.openxmlformats.org/drawingml/2006/chartDrawing">
    <cdr:from>
      <cdr:x>0.06352</cdr:x>
      <cdr:y>0.95475</cdr:y>
    </cdr:from>
    <cdr:to>
      <cdr:x>0.36319</cdr:x>
      <cdr:y>1</cdr:y>
    </cdr:to>
    <cdr:sp macro="" textlink="">
      <cdr:nvSpPr>
        <cdr:cNvPr id="12" name="Text Box 11"/>
        <cdr:cNvSpPr txBox="1"/>
      </cdr:nvSpPr>
      <cdr:spPr>
        <a:xfrm xmlns:a="http://schemas.openxmlformats.org/drawingml/2006/main">
          <a:off x="371475" y="4019550"/>
          <a:ext cx="17526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Source:</a:t>
          </a:r>
          <a:r>
            <a:rPr lang="en-US" sz="1600" baseline="0" dirty="0"/>
            <a:t> PSID</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0.0531</cdr:x>
      <cdr:y>0.04386</cdr:y>
    </cdr:from>
    <cdr:to>
      <cdr:x>0.20565</cdr:x>
      <cdr:y>0.18971</cdr:y>
    </cdr:to>
    <cdr:sp macro="" textlink="">
      <cdr:nvSpPr>
        <cdr:cNvPr id="3" name="TextBox 1"/>
        <cdr:cNvSpPr txBox="1"/>
      </cdr:nvSpPr>
      <cdr:spPr>
        <a:xfrm xmlns:a="http://schemas.openxmlformats.org/drawingml/2006/main">
          <a:off x="457200" y="228600"/>
          <a:ext cx="1313547" cy="7601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0" dirty="0" smtClean="0"/>
            <a:t>Percent of age group cohort</a:t>
          </a:r>
          <a:endParaRPr lang="en-US" sz="1600" b="0" dirty="0"/>
        </a:p>
      </cdr:txBody>
    </cdr:sp>
  </cdr:relSizeAnchor>
  <cdr:relSizeAnchor xmlns:cdr="http://schemas.openxmlformats.org/drawingml/2006/chartDrawing">
    <cdr:from>
      <cdr:x>0.10264</cdr:x>
      <cdr:y>0.94072</cdr:y>
    </cdr:from>
    <cdr:to>
      <cdr:x>0.41058</cdr:x>
      <cdr:y>1</cdr:y>
    </cdr:to>
    <cdr:sp macro="" textlink="">
      <cdr:nvSpPr>
        <cdr:cNvPr id="2" name="Text Box 1"/>
        <cdr:cNvSpPr txBox="1"/>
      </cdr:nvSpPr>
      <cdr:spPr>
        <a:xfrm xmlns:a="http://schemas.openxmlformats.org/drawingml/2006/main">
          <a:off x="628650" y="3476625"/>
          <a:ext cx="18859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Source: PSID</a:t>
          </a:r>
        </a:p>
        <a:p xmlns:a="http://schemas.openxmlformats.org/drawingml/2006/main">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0.02116</cdr:x>
      <cdr:y>0.06525</cdr:y>
    </cdr:from>
    <cdr:to>
      <cdr:x>0.12676</cdr:x>
      <cdr:y>0.21099</cdr:y>
    </cdr:to>
    <cdr:sp macro="" textlink="">
      <cdr:nvSpPr>
        <cdr:cNvPr id="2" name="TextBox 1"/>
        <cdr:cNvSpPr txBox="1"/>
      </cdr:nvSpPr>
      <cdr:spPr>
        <a:xfrm xmlns:a="http://schemas.openxmlformats.org/drawingml/2006/main">
          <a:off x="125751" y="280616"/>
          <a:ext cx="627644" cy="6268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a:t>
          </a:r>
        </a:p>
      </cdr:txBody>
    </cdr:sp>
  </cdr:relSizeAnchor>
  <cdr:relSizeAnchor xmlns:cdr="http://schemas.openxmlformats.org/drawingml/2006/chartDrawing">
    <cdr:from>
      <cdr:x>0.06481</cdr:x>
      <cdr:y>0.94819</cdr:y>
    </cdr:from>
    <cdr:to>
      <cdr:x>0.2963</cdr:x>
      <cdr:y>1</cdr:y>
    </cdr:to>
    <cdr:sp macro="" textlink="">
      <cdr:nvSpPr>
        <cdr:cNvPr id="4" name="Text Box 3"/>
        <cdr:cNvSpPr txBox="1"/>
      </cdr:nvSpPr>
      <cdr:spPr>
        <a:xfrm xmlns:a="http://schemas.openxmlformats.org/drawingml/2006/main">
          <a:off x="400050" y="3486150"/>
          <a:ext cx="142875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Source: PSID</a:t>
          </a:r>
        </a:p>
      </cdr:txBody>
    </cdr:sp>
  </cdr:relSizeAnchor>
</c:userShapes>
</file>

<file path=ppt/drawings/drawing4.xml><?xml version="1.0" encoding="utf-8"?>
<c:userShapes xmlns:c="http://schemas.openxmlformats.org/drawingml/2006/chart">
  <cdr:relSizeAnchor xmlns:cdr="http://schemas.openxmlformats.org/drawingml/2006/chartDrawing">
    <cdr:from>
      <cdr:x>0.0288</cdr:x>
      <cdr:y>0.05899</cdr:y>
    </cdr:from>
    <cdr:to>
      <cdr:x>0.1344</cdr:x>
      <cdr:y>0.20473</cdr:y>
    </cdr:to>
    <cdr:sp macro="" textlink="">
      <cdr:nvSpPr>
        <cdr:cNvPr id="2" name="TextBox 1"/>
        <cdr:cNvSpPr txBox="1"/>
      </cdr:nvSpPr>
      <cdr:spPr>
        <a:xfrm xmlns:a="http://schemas.openxmlformats.org/drawingml/2006/main">
          <a:off x="181614" y="227012"/>
          <a:ext cx="665866" cy="5608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a:t>
          </a:r>
        </a:p>
      </cdr:txBody>
    </cdr:sp>
  </cdr:relSizeAnchor>
  <cdr:relSizeAnchor xmlns:cdr="http://schemas.openxmlformats.org/drawingml/2006/chartDrawing">
    <cdr:from>
      <cdr:x>0.06495</cdr:x>
      <cdr:y>0.94885</cdr:y>
    </cdr:from>
    <cdr:to>
      <cdr:x>0.34894</cdr:x>
      <cdr:y>1</cdr:y>
    </cdr:to>
    <cdr:sp macro="" textlink="">
      <cdr:nvSpPr>
        <cdr:cNvPr id="3" name="Text Box 2"/>
        <cdr:cNvSpPr txBox="1"/>
      </cdr:nvSpPr>
      <cdr:spPr>
        <a:xfrm xmlns:a="http://schemas.openxmlformats.org/drawingml/2006/main">
          <a:off x="409575" y="3533775"/>
          <a:ext cx="17907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Source: PSID</a:t>
          </a:r>
        </a:p>
      </cdr:txBody>
    </cdr:sp>
  </cdr:relSizeAnchor>
</c:userShapes>
</file>

<file path=ppt/drawings/drawing5.xml><?xml version="1.0" encoding="utf-8"?>
<c:userShapes xmlns:c="http://schemas.openxmlformats.org/drawingml/2006/chart">
  <cdr:relSizeAnchor xmlns:cdr="http://schemas.openxmlformats.org/drawingml/2006/chartDrawing">
    <cdr:from>
      <cdr:x>0.11321</cdr:x>
      <cdr:y>0.08219</cdr:y>
    </cdr:from>
    <cdr:to>
      <cdr:x>0.24174</cdr:x>
      <cdr:y>0.287</cdr:y>
    </cdr:to>
    <cdr:sp macro="" textlink="">
      <cdr:nvSpPr>
        <cdr:cNvPr id="2" name="TextBox 1"/>
        <cdr:cNvSpPr txBox="1"/>
      </cdr:nvSpPr>
      <cdr:spPr>
        <a:xfrm xmlns:a="http://schemas.openxmlformats.org/drawingml/2006/main">
          <a:off x="457200" y="457200"/>
          <a:ext cx="519081" cy="11392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0" dirty="0"/>
            <a:t>Percent of age-group </a:t>
          </a:r>
        </a:p>
        <a:p xmlns:a="http://schemas.openxmlformats.org/drawingml/2006/main">
          <a:r>
            <a:rPr lang="en-US" sz="1600" b="0" dirty="0"/>
            <a:t>population</a:t>
          </a:r>
          <a:r>
            <a:rPr lang="en-US" sz="1600" b="0" baseline="0" dirty="0"/>
            <a:t> that is living in</a:t>
          </a:r>
        </a:p>
        <a:p xmlns:a="http://schemas.openxmlformats.org/drawingml/2006/main">
          <a:r>
            <a:rPr lang="en-US" sz="1600" b="0" baseline="0" dirty="0"/>
            <a:t>senior housing</a:t>
          </a:r>
          <a:endParaRPr lang="en-US" sz="1600" b="0" dirty="0"/>
        </a:p>
      </cdr:txBody>
    </cdr:sp>
  </cdr:relSizeAnchor>
  <cdr:relSizeAnchor xmlns:cdr="http://schemas.openxmlformats.org/drawingml/2006/chartDrawing">
    <cdr:from>
      <cdr:x>0</cdr:x>
      <cdr:y>0.94521</cdr:y>
    </cdr:from>
    <cdr:to>
      <cdr:x>0.32821</cdr:x>
      <cdr:y>1</cdr:y>
    </cdr:to>
    <cdr:sp macro="" textlink="">
      <cdr:nvSpPr>
        <cdr:cNvPr id="3" name="Text Box 2"/>
        <cdr:cNvSpPr txBox="1"/>
      </cdr:nvSpPr>
      <cdr:spPr>
        <a:xfrm xmlns:a="http://schemas.openxmlformats.org/drawingml/2006/main">
          <a:off x="0" y="5257800"/>
          <a:ext cx="1325509"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Source:</a:t>
          </a:r>
          <a:r>
            <a:rPr lang="en-US" sz="1600" baseline="0" dirty="0"/>
            <a:t> PSID</a:t>
          </a:r>
          <a:endParaRPr lang="en-US" sz="1600" dirty="0"/>
        </a:p>
      </cdr:txBody>
    </cdr:sp>
  </cdr:relSizeAnchor>
</c:userShapes>
</file>

<file path=ppt/drawings/drawing6.xml><?xml version="1.0" encoding="utf-8"?>
<c:userShapes xmlns:c="http://schemas.openxmlformats.org/drawingml/2006/chart">
  <cdr:relSizeAnchor xmlns:cdr="http://schemas.openxmlformats.org/drawingml/2006/chartDrawing">
    <cdr:from>
      <cdr:x>0.08929</cdr:x>
      <cdr:y>0.01351</cdr:y>
    </cdr:from>
    <cdr:to>
      <cdr:x>0.1949</cdr:x>
      <cdr:y>0.30613</cdr:y>
    </cdr:to>
    <cdr:sp macro="" textlink="">
      <cdr:nvSpPr>
        <cdr:cNvPr id="2" name="TextBox 1"/>
        <cdr:cNvSpPr txBox="1"/>
      </cdr:nvSpPr>
      <cdr:spPr>
        <a:xfrm xmlns:a="http://schemas.openxmlformats.org/drawingml/2006/main">
          <a:off x="381000" y="76200"/>
          <a:ext cx="450659" cy="16500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0" dirty="0"/>
            <a:t>Change in percentage </a:t>
          </a:r>
          <a:r>
            <a:rPr lang="en-US" sz="1600" b="0" dirty="0" smtClean="0"/>
            <a:t>of </a:t>
          </a:r>
          <a:r>
            <a:rPr lang="en-US" sz="1600" b="0" dirty="0"/>
            <a:t>age-group </a:t>
          </a:r>
        </a:p>
        <a:p xmlns:a="http://schemas.openxmlformats.org/drawingml/2006/main">
          <a:r>
            <a:rPr lang="en-US" sz="1600" b="0" dirty="0"/>
            <a:t>population</a:t>
          </a:r>
          <a:r>
            <a:rPr lang="en-US" sz="1600" b="0" baseline="0" dirty="0"/>
            <a:t> that is living </a:t>
          </a:r>
          <a:r>
            <a:rPr lang="en-US" sz="1600" b="0" baseline="0" dirty="0" smtClean="0"/>
            <a:t>in senior </a:t>
          </a:r>
          <a:r>
            <a:rPr lang="en-US" sz="1600" b="0" baseline="0" dirty="0"/>
            <a:t>housing</a:t>
          </a:r>
          <a:endParaRPr lang="en-US" sz="1600" b="0" dirty="0"/>
        </a:p>
      </cdr:txBody>
    </cdr:sp>
  </cdr:relSizeAnchor>
  <cdr:relSizeAnchor xmlns:cdr="http://schemas.openxmlformats.org/drawingml/2006/chartDrawing">
    <cdr:from>
      <cdr:x>0</cdr:x>
      <cdr:y>0.91892</cdr:y>
    </cdr:from>
    <cdr:to>
      <cdr:x>0.33601</cdr:x>
      <cdr:y>1</cdr:y>
    </cdr:to>
    <cdr:sp macro="" textlink="">
      <cdr:nvSpPr>
        <cdr:cNvPr id="3" name="Text Box 2"/>
        <cdr:cNvSpPr txBox="1"/>
      </cdr:nvSpPr>
      <cdr:spPr>
        <a:xfrm xmlns:a="http://schemas.openxmlformats.org/drawingml/2006/main">
          <a:off x="0" y="5181600"/>
          <a:ext cx="1433822"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Source:</a:t>
          </a:r>
          <a:r>
            <a:rPr lang="en-US" sz="1600" baseline="0" dirty="0"/>
            <a:t> PSID</a:t>
          </a:r>
          <a:endParaRPr lang="en-US" sz="1600" dirty="0"/>
        </a:p>
      </cdr:txBody>
    </cdr:sp>
  </cdr:relSizeAnchor>
</c:userShapes>
</file>

<file path=ppt/drawings/drawing7.xml><?xml version="1.0" encoding="utf-8"?>
<c:userShapes xmlns:c="http://schemas.openxmlformats.org/drawingml/2006/chart">
  <cdr:relSizeAnchor xmlns:cdr="http://schemas.openxmlformats.org/drawingml/2006/chartDrawing">
    <cdr:from>
      <cdr:x>0.07339</cdr:x>
      <cdr:y>0.06849</cdr:y>
    </cdr:from>
    <cdr:to>
      <cdr:x>0.17899</cdr:x>
      <cdr:y>0.21424</cdr:y>
    </cdr:to>
    <cdr:sp macro="" textlink="">
      <cdr:nvSpPr>
        <cdr:cNvPr id="2" name="TextBox 1"/>
        <cdr:cNvSpPr txBox="1"/>
      </cdr:nvSpPr>
      <cdr:spPr>
        <a:xfrm xmlns:a="http://schemas.openxmlformats.org/drawingml/2006/main">
          <a:off x="609600" y="381000"/>
          <a:ext cx="877093" cy="8107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0" dirty="0"/>
            <a:t>Multiple of population</a:t>
          </a:r>
          <a:r>
            <a:rPr lang="en-US" sz="1600" b="0" baseline="0" dirty="0"/>
            <a:t> median</a:t>
          </a:r>
          <a:endParaRPr lang="en-US" sz="1600" b="0" dirty="0"/>
        </a:p>
      </cdr:txBody>
    </cdr:sp>
  </cdr:relSizeAnchor>
  <cdr:relSizeAnchor xmlns:cdr="http://schemas.openxmlformats.org/drawingml/2006/chartDrawing">
    <cdr:from>
      <cdr:x>0.00612</cdr:x>
      <cdr:y>0.94521</cdr:y>
    </cdr:from>
    <cdr:to>
      <cdr:x>0.1657</cdr:x>
      <cdr:y>1</cdr:y>
    </cdr:to>
    <cdr:sp macro="" textlink="">
      <cdr:nvSpPr>
        <cdr:cNvPr id="3" name="Text Box 2"/>
        <cdr:cNvSpPr txBox="1"/>
      </cdr:nvSpPr>
      <cdr:spPr>
        <a:xfrm xmlns:a="http://schemas.openxmlformats.org/drawingml/2006/main">
          <a:off x="50800" y="5308625"/>
          <a:ext cx="1325509" cy="30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Source:</a:t>
          </a:r>
          <a:r>
            <a:rPr lang="en-US" sz="1600" baseline="0" dirty="0"/>
            <a:t> PSID</a:t>
          </a:r>
          <a:endParaRPr lang="en-US" sz="1600" dirty="0"/>
        </a:p>
      </cdr:txBody>
    </cdr:sp>
  </cdr:relSizeAnchor>
</c:userShapes>
</file>

<file path=ppt/drawings/drawing8.xml><?xml version="1.0" encoding="utf-8"?>
<c:userShapes xmlns:c="http://schemas.openxmlformats.org/drawingml/2006/chart">
  <cdr:relSizeAnchor xmlns:cdr="http://schemas.openxmlformats.org/drawingml/2006/chartDrawing">
    <cdr:from>
      <cdr:x>0.03012</cdr:x>
      <cdr:y>0</cdr:y>
    </cdr:from>
    <cdr:to>
      <cdr:x>0.22249</cdr:x>
      <cdr:y>0.26549</cdr:y>
    </cdr:to>
    <cdr:sp macro="" textlink="">
      <cdr:nvSpPr>
        <cdr:cNvPr id="2" name="TextBox 1"/>
        <cdr:cNvSpPr txBox="1"/>
      </cdr:nvSpPr>
      <cdr:spPr>
        <a:xfrm xmlns:a="http://schemas.openxmlformats.org/drawingml/2006/main">
          <a:off x="139995" y="0"/>
          <a:ext cx="894174" cy="14768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0" dirty="0"/>
            <a:t>Percent of </a:t>
          </a:r>
          <a:r>
            <a:rPr lang="en-US" sz="1600" b="0" baseline="0" dirty="0" smtClean="0"/>
            <a:t>population </a:t>
          </a:r>
          <a:endParaRPr lang="en-US" sz="1600" b="0" baseline="0" dirty="0"/>
        </a:p>
        <a:p xmlns:a="http://schemas.openxmlformats.org/drawingml/2006/main">
          <a:r>
            <a:rPr lang="en-US" sz="1600" b="0" baseline="0" dirty="0"/>
            <a:t>in senior </a:t>
          </a:r>
          <a:r>
            <a:rPr lang="en-US" sz="1600" b="0" baseline="0" dirty="0" smtClean="0"/>
            <a:t>housing</a:t>
          </a:r>
          <a:endParaRPr lang="en-US" sz="1600" b="0" dirty="0"/>
        </a:p>
      </cdr:txBody>
    </cdr:sp>
  </cdr:relSizeAnchor>
  <cdr:relSizeAnchor xmlns:cdr="http://schemas.openxmlformats.org/drawingml/2006/chartDrawing">
    <cdr:from>
      <cdr:x>0.04651</cdr:x>
      <cdr:y>0.91781</cdr:y>
    </cdr:from>
    <cdr:to>
      <cdr:x>0.36542</cdr:x>
      <cdr:y>0.98163</cdr:y>
    </cdr:to>
    <cdr:sp macro="" textlink="">
      <cdr:nvSpPr>
        <cdr:cNvPr id="3" name="Text Box 2"/>
        <cdr:cNvSpPr txBox="1"/>
      </cdr:nvSpPr>
      <cdr:spPr>
        <a:xfrm xmlns:a="http://schemas.openxmlformats.org/drawingml/2006/main">
          <a:off x="216196" y="5105400"/>
          <a:ext cx="1482350" cy="3550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Source: PSID</a:t>
          </a:r>
        </a:p>
      </cdr:txBody>
    </cdr:sp>
  </cdr:relSizeAnchor>
</c:userShapes>
</file>

<file path=ppt/drawings/drawing9.xml><?xml version="1.0" encoding="utf-8"?>
<c:userShapes xmlns:c="http://schemas.openxmlformats.org/drawingml/2006/chart">
  <cdr:relSizeAnchor xmlns:cdr="http://schemas.openxmlformats.org/drawingml/2006/chartDrawing">
    <cdr:from>
      <cdr:x>0.05321</cdr:x>
      <cdr:y>0.93548</cdr:y>
    </cdr:from>
    <cdr:to>
      <cdr:x>0.34429</cdr:x>
      <cdr:y>1</cdr:y>
    </cdr:to>
    <cdr:sp macro="" textlink="">
      <cdr:nvSpPr>
        <cdr:cNvPr id="3" name="Text Box 2"/>
        <cdr:cNvSpPr txBox="1"/>
      </cdr:nvSpPr>
      <cdr:spPr>
        <a:xfrm xmlns:a="http://schemas.openxmlformats.org/drawingml/2006/main">
          <a:off x="323850" y="3038475"/>
          <a:ext cx="17716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Source: PSID</a:t>
          </a:r>
        </a:p>
      </cdr:txBody>
    </cdr:sp>
  </cdr:relSizeAnchor>
  <cdr:relSizeAnchor xmlns:cdr="http://schemas.openxmlformats.org/drawingml/2006/chartDrawing">
    <cdr:from>
      <cdr:x>0</cdr:x>
      <cdr:y>0</cdr:y>
    </cdr:from>
    <cdr:to>
      <cdr:x>0.19257</cdr:x>
      <cdr:y>0.2619</cdr:y>
    </cdr:to>
    <cdr:sp macro="" textlink="">
      <cdr:nvSpPr>
        <cdr:cNvPr id="4" name="TextBox 1"/>
        <cdr:cNvSpPr txBox="1"/>
      </cdr:nvSpPr>
      <cdr:spPr>
        <a:xfrm xmlns:a="http://schemas.openxmlformats.org/drawingml/2006/main">
          <a:off x="0" y="0"/>
          <a:ext cx="894174" cy="14768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0" dirty="0"/>
            <a:t>Percent of </a:t>
          </a:r>
          <a:r>
            <a:rPr lang="en-US" sz="1600" b="0" baseline="0" dirty="0" smtClean="0"/>
            <a:t>population </a:t>
          </a:r>
          <a:endParaRPr lang="en-US" sz="1600" b="0" baseline="0" dirty="0"/>
        </a:p>
        <a:p xmlns:a="http://schemas.openxmlformats.org/drawingml/2006/main">
          <a:r>
            <a:rPr lang="en-US" sz="1600" b="0" baseline="0" dirty="0"/>
            <a:t>in senior </a:t>
          </a:r>
          <a:r>
            <a:rPr lang="en-US" sz="1600" b="0" baseline="0" dirty="0" smtClean="0"/>
            <a:t>housing</a:t>
          </a:r>
          <a:endParaRPr lang="en-US" sz="1600" b="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1"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34" tIns="45167" rIns="90334" bIns="45167" numCol="1" anchor="t" anchorCtr="0" compatLnSpc="1">
            <a:prstTxWarp prst="textNoShape">
              <a:avLst/>
            </a:prstTxWarp>
          </a:bodyPr>
          <a:lstStyle>
            <a:lvl1pPr algn="l" defTabSz="902813">
              <a:defRPr sz="1200">
                <a:latin typeface="Times" pitchFamily="18" charset="0"/>
              </a:defRPr>
            </a:lvl1pPr>
          </a:lstStyle>
          <a:p>
            <a:pPr>
              <a:defRPr/>
            </a:pPr>
            <a:endParaRPr lang="en-US"/>
          </a:p>
        </p:txBody>
      </p:sp>
      <p:sp>
        <p:nvSpPr>
          <p:cNvPr id="80899" name="Rectangle 3"/>
          <p:cNvSpPr>
            <a:spLocks noGrp="1" noChangeArrowheads="1"/>
          </p:cNvSpPr>
          <p:nvPr>
            <p:ph type="dt" sz="quarter"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34" tIns="45167" rIns="90334" bIns="45167" numCol="1" anchor="t" anchorCtr="0" compatLnSpc="1">
            <a:prstTxWarp prst="textNoShape">
              <a:avLst/>
            </a:prstTxWarp>
          </a:bodyPr>
          <a:lstStyle>
            <a:lvl1pPr defTabSz="902813">
              <a:defRPr sz="1200">
                <a:latin typeface="Times" pitchFamily="18" charset="0"/>
              </a:defRPr>
            </a:lvl1pPr>
          </a:lstStyle>
          <a:p>
            <a:pPr>
              <a:defRPr/>
            </a:pPr>
            <a:fld id="{DC874710-9912-43D5-B6B0-37F0D16B1A48}" type="datetimeFigureOut">
              <a:rPr lang="en-US"/>
              <a:pPr>
                <a:defRPr/>
              </a:pPr>
              <a:t>4/10/2015</a:t>
            </a:fld>
            <a:endParaRPr lang="en-US"/>
          </a:p>
        </p:txBody>
      </p:sp>
      <p:sp>
        <p:nvSpPr>
          <p:cNvPr id="80900" name="Rectangle 4"/>
          <p:cNvSpPr>
            <a:spLocks noGrp="1" noChangeArrowheads="1"/>
          </p:cNvSpPr>
          <p:nvPr>
            <p:ph type="ftr" sz="quarter" idx="2"/>
          </p:nvPr>
        </p:nvSpPr>
        <p:spPr bwMode="auto">
          <a:xfrm>
            <a:off x="1"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34" tIns="45167" rIns="90334" bIns="45167" numCol="1" anchor="b" anchorCtr="0" compatLnSpc="1">
            <a:prstTxWarp prst="textNoShape">
              <a:avLst/>
            </a:prstTxWarp>
          </a:bodyPr>
          <a:lstStyle>
            <a:lvl1pPr algn="l" defTabSz="902813">
              <a:defRPr sz="1200">
                <a:latin typeface="Times" pitchFamily="18" charset="0"/>
              </a:defRPr>
            </a:lvl1pPr>
          </a:lstStyle>
          <a:p>
            <a:pPr>
              <a:defRPr/>
            </a:pPr>
            <a:endParaRPr lang="en-US"/>
          </a:p>
        </p:txBody>
      </p:sp>
      <p:sp>
        <p:nvSpPr>
          <p:cNvPr id="80901" name="Rectangle 5"/>
          <p:cNvSpPr>
            <a:spLocks noGrp="1" noChangeArrowheads="1"/>
          </p:cNvSpPr>
          <p:nvPr>
            <p:ph type="sldNum" sz="quarter" idx="3"/>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34" tIns="45167" rIns="90334" bIns="45167" numCol="1" anchor="b" anchorCtr="0" compatLnSpc="1">
            <a:prstTxWarp prst="textNoShape">
              <a:avLst/>
            </a:prstTxWarp>
          </a:bodyPr>
          <a:lstStyle>
            <a:lvl1pPr defTabSz="902813">
              <a:defRPr sz="1200">
                <a:latin typeface="Times" pitchFamily="18" charset="0"/>
              </a:defRPr>
            </a:lvl1pPr>
          </a:lstStyle>
          <a:p>
            <a:pPr>
              <a:defRPr/>
            </a:pPr>
            <a:fld id="{B960E974-1280-4642-B294-49E4F7FD0AFA}" type="slidenum">
              <a:rPr lang="en-US"/>
              <a:pPr>
                <a:defRPr/>
              </a:pPr>
              <a:t>‹#›</a:t>
            </a:fld>
            <a:endParaRPr lang="en-US"/>
          </a:p>
        </p:txBody>
      </p:sp>
    </p:spTree>
    <p:extLst>
      <p:ext uri="{BB962C8B-B14F-4D97-AF65-F5344CB8AC3E}">
        <p14:creationId xmlns:p14="http://schemas.microsoft.com/office/powerpoint/2010/main" val="1420818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561" rIns="93122" bIns="46561" numCol="1" anchor="t" anchorCtr="0" compatLnSpc="1">
            <a:prstTxWarp prst="textNoShape">
              <a:avLst/>
            </a:prstTxWarp>
          </a:bodyPr>
          <a:lstStyle>
            <a:lvl1pPr algn="l" defTabSz="931887">
              <a:defRPr sz="1200">
                <a:latin typeface="Times" pitchFamily="18" charset="0"/>
              </a:defRPr>
            </a:lvl1pPr>
          </a:lstStyle>
          <a:p>
            <a:pPr>
              <a:defRPr/>
            </a:pPr>
            <a:endParaRPr lang="en-US"/>
          </a:p>
        </p:txBody>
      </p:sp>
      <p:sp>
        <p:nvSpPr>
          <p:cNvPr id="10243" name="Rectangle 3"/>
          <p:cNvSpPr>
            <a:spLocks noGrp="1" noChangeArrowheads="1"/>
          </p:cNvSpPr>
          <p:nvPr>
            <p:ph type="dt"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561" rIns="93122" bIns="46561" numCol="1" anchor="t" anchorCtr="0" compatLnSpc="1">
            <a:prstTxWarp prst="textNoShape">
              <a:avLst/>
            </a:prstTxWarp>
          </a:bodyPr>
          <a:lstStyle>
            <a:lvl1pPr defTabSz="931887">
              <a:defRPr sz="1200">
                <a:latin typeface="Times" pitchFamily="18" charset="0"/>
              </a:defRPr>
            </a:lvl1pPr>
          </a:lstStyle>
          <a:p>
            <a:pPr>
              <a:defRPr/>
            </a:pPr>
            <a:fld id="{9063C0CF-C9DA-41EF-A0E0-C07E0C074A13}" type="datetimeFigureOut">
              <a:rPr lang="en-US"/>
              <a:pPr>
                <a:defRPr/>
              </a:pPr>
              <a:t>4/10/2015</a:t>
            </a:fld>
            <a:endParaRPr lang="en-US"/>
          </a:p>
        </p:txBody>
      </p:sp>
      <p:sp>
        <p:nvSpPr>
          <p:cNvPr id="156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700088" y="4416429"/>
            <a:ext cx="5610225"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561" rIns="93122" bIns="465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1"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561" rIns="93122" bIns="46561" numCol="1" anchor="b" anchorCtr="0" compatLnSpc="1">
            <a:prstTxWarp prst="textNoShape">
              <a:avLst/>
            </a:prstTxWarp>
          </a:bodyPr>
          <a:lstStyle>
            <a:lvl1pPr algn="l" defTabSz="931887">
              <a:defRPr sz="1200">
                <a:latin typeface="Times" pitchFamily="18" charset="0"/>
              </a:defRPr>
            </a:lvl1pPr>
          </a:lstStyle>
          <a:p>
            <a:pPr>
              <a:defRPr/>
            </a:pPr>
            <a:endParaRPr lang="en-US"/>
          </a:p>
        </p:txBody>
      </p:sp>
      <p:sp>
        <p:nvSpPr>
          <p:cNvPr id="10247" name="Rectangle 7"/>
          <p:cNvSpPr>
            <a:spLocks noGrp="1" noChangeArrowheads="1"/>
          </p:cNvSpPr>
          <p:nvPr>
            <p:ph type="sldNum" sz="quarter" idx="5"/>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2" tIns="46561" rIns="93122" bIns="46561" numCol="1" anchor="b" anchorCtr="0" compatLnSpc="1">
            <a:prstTxWarp prst="textNoShape">
              <a:avLst/>
            </a:prstTxWarp>
          </a:bodyPr>
          <a:lstStyle>
            <a:lvl1pPr defTabSz="931887">
              <a:defRPr sz="1200">
                <a:latin typeface="Times" pitchFamily="18" charset="0"/>
              </a:defRPr>
            </a:lvl1pPr>
          </a:lstStyle>
          <a:p>
            <a:pPr>
              <a:defRPr/>
            </a:pPr>
            <a:fld id="{CB7BE259-85E5-41C2-B361-D56D7F8EED6C}" type="slidenum">
              <a:rPr lang="en-US"/>
              <a:pPr>
                <a:defRPr/>
              </a:pPr>
              <a:t>‹#›</a:t>
            </a:fld>
            <a:endParaRPr lang="en-US"/>
          </a:p>
        </p:txBody>
      </p:sp>
    </p:spTree>
    <p:extLst>
      <p:ext uri="{BB962C8B-B14F-4D97-AF65-F5344CB8AC3E}">
        <p14:creationId xmlns:p14="http://schemas.microsoft.com/office/powerpoint/2010/main" val="2455392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itchFamily="18" charset="0"/>
              </a:defRPr>
            </a:lvl1pPr>
            <a:lvl2pPr marL="742950" indent="-285750" defTabSz="931863">
              <a:defRPr sz="2400">
                <a:solidFill>
                  <a:schemeClr val="tx1"/>
                </a:solidFill>
                <a:latin typeface="Times" pitchFamily="18" charset="0"/>
              </a:defRPr>
            </a:lvl2pPr>
            <a:lvl3pPr marL="1143000" indent="-228600" defTabSz="931863">
              <a:defRPr sz="2400">
                <a:solidFill>
                  <a:schemeClr val="tx1"/>
                </a:solidFill>
                <a:latin typeface="Times" pitchFamily="18" charset="0"/>
              </a:defRPr>
            </a:lvl3pPr>
            <a:lvl4pPr marL="1600200" indent="-228600" defTabSz="931863">
              <a:defRPr sz="2400">
                <a:solidFill>
                  <a:schemeClr val="tx1"/>
                </a:solidFill>
                <a:latin typeface="Times" pitchFamily="18" charset="0"/>
              </a:defRPr>
            </a:lvl4pPr>
            <a:lvl5pPr marL="2057400" indent="-228600" defTabSz="931863">
              <a:defRPr sz="2400">
                <a:solidFill>
                  <a:schemeClr val="tx1"/>
                </a:solidFill>
                <a:latin typeface="Times" pitchFamily="18" charset="0"/>
              </a:defRPr>
            </a:lvl5pPr>
            <a:lvl6pPr marL="2514600" indent="-228600" algn="r" defTabSz="931863" eaLnBrk="0" fontAlgn="base" hangingPunct="0">
              <a:spcBef>
                <a:spcPct val="0"/>
              </a:spcBef>
              <a:spcAft>
                <a:spcPct val="0"/>
              </a:spcAft>
              <a:defRPr sz="2400">
                <a:solidFill>
                  <a:schemeClr val="tx1"/>
                </a:solidFill>
                <a:latin typeface="Times" pitchFamily="18" charset="0"/>
              </a:defRPr>
            </a:lvl6pPr>
            <a:lvl7pPr marL="2971800" indent="-228600" algn="r" defTabSz="931863" eaLnBrk="0" fontAlgn="base" hangingPunct="0">
              <a:spcBef>
                <a:spcPct val="0"/>
              </a:spcBef>
              <a:spcAft>
                <a:spcPct val="0"/>
              </a:spcAft>
              <a:defRPr sz="2400">
                <a:solidFill>
                  <a:schemeClr val="tx1"/>
                </a:solidFill>
                <a:latin typeface="Times" pitchFamily="18" charset="0"/>
              </a:defRPr>
            </a:lvl7pPr>
            <a:lvl8pPr marL="3429000" indent="-228600" algn="r" defTabSz="931863" eaLnBrk="0" fontAlgn="base" hangingPunct="0">
              <a:spcBef>
                <a:spcPct val="0"/>
              </a:spcBef>
              <a:spcAft>
                <a:spcPct val="0"/>
              </a:spcAft>
              <a:defRPr sz="2400">
                <a:solidFill>
                  <a:schemeClr val="tx1"/>
                </a:solidFill>
                <a:latin typeface="Times" pitchFamily="18" charset="0"/>
              </a:defRPr>
            </a:lvl8pPr>
            <a:lvl9pPr marL="3886200" indent="-228600" algn="r" defTabSz="931863" eaLnBrk="0" fontAlgn="base" hangingPunct="0">
              <a:spcBef>
                <a:spcPct val="0"/>
              </a:spcBef>
              <a:spcAft>
                <a:spcPct val="0"/>
              </a:spcAft>
              <a:defRPr sz="2400">
                <a:solidFill>
                  <a:schemeClr val="tx1"/>
                </a:solidFill>
                <a:latin typeface="Times" pitchFamily="18" charset="0"/>
              </a:defRPr>
            </a:lvl9pPr>
          </a:lstStyle>
          <a:p>
            <a:fld id="{48F17F26-1C7C-4F91-80A1-F6FBD18A33A4}" type="slidenum">
              <a:rPr lang="en-US" altLang="en-US" sz="1200" smtClean="0">
                <a:solidFill>
                  <a:prstClr val="black"/>
                </a:solidFill>
              </a:rPr>
              <a:pPr/>
              <a:t>21</a:t>
            </a:fld>
            <a:endParaRPr lang="en-US" altLang="en-US" sz="1200" smtClean="0">
              <a:solidFill>
                <a:prstClr val="black"/>
              </a:solidFill>
            </a:endParaRPr>
          </a:p>
        </p:txBody>
      </p:sp>
      <p:sp>
        <p:nvSpPr>
          <p:cNvPr id="516099" name="Rectangle 2"/>
          <p:cNvSpPr>
            <a:spLocks noGrp="1" noRot="1" noChangeAspect="1" noChangeArrowheads="1" noTextEdit="1"/>
          </p:cNvSpPr>
          <p:nvPr>
            <p:ph type="sldImg"/>
          </p:nvPr>
        </p:nvSpPr>
        <p:spPr>
          <a:xfrm>
            <a:off x="1181100" y="698500"/>
            <a:ext cx="4648200" cy="3486150"/>
          </a:xfrm>
          <a:ln/>
        </p:spPr>
      </p:sp>
      <p:sp>
        <p:nvSpPr>
          <p:cNvPr id="516100" name="Rectangle 3"/>
          <p:cNvSpPr>
            <a:spLocks noGrp="1" noChangeArrowheads="1"/>
          </p:cNvSpPr>
          <p:nvPr>
            <p:ph type="body" idx="1"/>
          </p:nvPr>
        </p:nvSpPr>
        <p:spPr>
          <a:xfrm>
            <a:off x="701675" y="4416426"/>
            <a:ext cx="5607050" cy="41814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3504A885-E293-4717-8B4E-99C43DBF1B04}" type="slidenum">
              <a:rPr lang="en-US" smtClean="0">
                <a:solidFill>
                  <a:srgbClr val="000000"/>
                </a:solidFill>
              </a:rPr>
              <a:pPr>
                <a:defRPr/>
              </a:pPr>
              <a:t>‹#›</a:t>
            </a:fld>
            <a:endParaRPr lang="en-US">
              <a:solidFill>
                <a:srgbClr val="000000"/>
              </a:solidFill>
            </a:endParaRPr>
          </a:p>
        </p:txBody>
      </p:sp>
      <p:pic>
        <p:nvPicPr>
          <p:cNvPr id="7" name="Picture 1" descr="BoothBlue.jpg"/>
          <p:cNvPicPr>
            <a:picLocks noChangeAspect="1"/>
          </p:cNvPicPr>
          <p:nvPr userDrawn="1"/>
        </p:nvPicPr>
        <p:blipFill>
          <a:blip r:embed="rId2"/>
          <a:srcRect/>
          <a:stretch>
            <a:fillRect/>
          </a:stretch>
        </p:blipFill>
        <p:spPr bwMode="auto">
          <a:xfrm>
            <a:off x="1206500" y="1600200"/>
            <a:ext cx="7937500" cy="1524000"/>
          </a:xfrm>
          <a:prstGeom prst="rect">
            <a:avLst/>
          </a:prstGeom>
          <a:noFill/>
          <a:ln w="9525">
            <a:noFill/>
            <a:miter lim="800000"/>
            <a:headEnd/>
            <a:tailEnd/>
          </a:ln>
        </p:spPr>
      </p:pic>
      <p:sp>
        <p:nvSpPr>
          <p:cNvPr id="8" name="Rectangle 2"/>
          <p:cNvSpPr>
            <a:spLocks noChangeArrowheads="1"/>
          </p:cNvSpPr>
          <p:nvPr userDrawn="1"/>
        </p:nvSpPr>
        <p:spPr bwMode="auto">
          <a:xfrm>
            <a:off x="6858000" y="3098800"/>
            <a:ext cx="2286000" cy="1400175"/>
          </a:xfrm>
          <a:prstGeom prst="rect">
            <a:avLst/>
          </a:prstGeom>
          <a:solidFill>
            <a:srgbClr val="800000"/>
          </a:solidFill>
          <a:ln w="12700">
            <a:noFill/>
            <a:miter lim="800000"/>
            <a:headEnd/>
            <a:tailEnd/>
          </a:ln>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sp>
        <p:nvSpPr>
          <p:cNvPr id="9" name="Rectangle 2"/>
          <p:cNvSpPr>
            <a:spLocks noChangeArrowheads="1"/>
          </p:cNvSpPr>
          <p:nvPr userDrawn="1"/>
        </p:nvSpPr>
        <p:spPr bwMode="auto">
          <a:xfrm>
            <a:off x="-12700" y="304800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sp>
        <p:nvSpPr>
          <p:cNvPr id="11" name="Title 1"/>
          <p:cNvSpPr txBox="1">
            <a:spLocks/>
          </p:cNvSpPr>
          <p:nvPr userDrawn="1"/>
        </p:nvSpPr>
        <p:spPr bwMode="auto">
          <a:xfrm>
            <a:off x="1150938" y="1608138"/>
            <a:ext cx="7993062"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smtClean="0">
                <a:solidFill>
                  <a:prstClr val="white"/>
                </a:solidFill>
                <a:cs typeface="Arial" pitchFamily="34" charset="0"/>
              </a:rPr>
              <a:t>Equity Investment in Real Estate Through Public and Private Markets</a:t>
            </a:r>
            <a:endParaRPr lang="en-US" sz="3600" b="1" dirty="0">
              <a:solidFill>
                <a:prstClr val="white"/>
              </a:solidFill>
              <a:cs typeface="Arial" pitchFamily="34" charset="0"/>
            </a:endParaRPr>
          </a:p>
        </p:txBody>
      </p:sp>
      <p:sp>
        <p:nvSpPr>
          <p:cNvPr id="12" name="TextBox 11"/>
          <p:cNvSpPr txBox="1">
            <a:spLocks noChangeArrowheads="1"/>
          </p:cNvSpPr>
          <p:nvPr userDrawn="1"/>
        </p:nvSpPr>
        <p:spPr bwMode="auto">
          <a:xfrm>
            <a:off x="6959600" y="3294063"/>
            <a:ext cx="2057400" cy="1006475"/>
          </a:xfrm>
          <a:prstGeom prst="rect">
            <a:avLst/>
          </a:prstGeom>
          <a:noFill/>
          <a:ln w="9525">
            <a:noFill/>
            <a:miter lim="800000"/>
            <a:headEnd/>
            <a:tailEnd/>
          </a:ln>
        </p:spPr>
        <p:txBody>
          <a:bodyPr>
            <a:spAutoFit/>
          </a:bodyPr>
          <a:lstStyle/>
          <a:p>
            <a:pPr algn="l" eaLnBrk="1" hangingPunct="1"/>
            <a:r>
              <a:rPr lang="en-US" sz="6000" dirty="0">
                <a:solidFill>
                  <a:prstClr val="white"/>
                </a:solidFill>
                <a:latin typeface="Arial" charset="0"/>
                <a:ea typeface="CLB Helvetica Condensed Black"/>
                <a:cs typeface="CLB Helvetica Condensed Black"/>
              </a:rPr>
              <a:t>2013</a:t>
            </a:r>
          </a:p>
        </p:txBody>
      </p:sp>
      <p:pic>
        <p:nvPicPr>
          <p:cNvPr id="13" name="Picture 3" descr="NAREIT Logo - 201.eps"/>
          <p:cNvPicPr>
            <a:picLocks noChangeAspect="1"/>
          </p:cNvPicPr>
          <p:nvPr userDrawn="1"/>
        </p:nvPicPr>
        <p:blipFill>
          <a:blip r:embed="rId3"/>
          <a:srcRect/>
          <a:stretch>
            <a:fillRect/>
          </a:stretch>
        </p:blipFill>
        <p:spPr bwMode="auto">
          <a:xfrm>
            <a:off x="1425575" y="5526088"/>
            <a:ext cx="882650" cy="885825"/>
          </a:xfrm>
          <a:prstGeom prst="rect">
            <a:avLst/>
          </a:prstGeom>
          <a:noFill/>
          <a:ln w="9525">
            <a:noFill/>
            <a:miter lim="800000"/>
            <a:headEnd/>
            <a:tailEnd/>
          </a:ln>
        </p:spPr>
      </p:pic>
      <p:sp>
        <p:nvSpPr>
          <p:cNvPr id="14" name="TextBox 4"/>
          <p:cNvSpPr txBox="1">
            <a:spLocks noChangeArrowheads="1"/>
          </p:cNvSpPr>
          <p:nvPr userDrawn="1"/>
        </p:nvSpPr>
        <p:spPr bwMode="auto">
          <a:xfrm>
            <a:off x="2398713" y="5707063"/>
            <a:ext cx="4497387" cy="457200"/>
          </a:xfrm>
          <a:prstGeom prst="rect">
            <a:avLst/>
          </a:prstGeom>
          <a:noFill/>
          <a:ln w="9525">
            <a:noFill/>
            <a:miter lim="800000"/>
            <a:headEnd/>
            <a:tailEnd/>
          </a:ln>
        </p:spPr>
        <p:txBody>
          <a:bodyPr>
            <a:spAutoFit/>
          </a:bodyPr>
          <a:lstStyle/>
          <a:p>
            <a:pPr algn="l" eaLnBrk="1" hangingPunct="1"/>
            <a:r>
              <a:rPr lang="en-US" sz="1200">
                <a:solidFill>
                  <a:srgbClr val="000000"/>
                </a:solidFill>
                <a:latin typeface="Garamond" pitchFamily="18" charset="0"/>
              </a:rPr>
              <a:t>National Association of Real Estate Investment Trusts®</a:t>
            </a:r>
          </a:p>
          <a:p>
            <a:pPr algn="l" eaLnBrk="1" hangingPunct="1"/>
            <a:r>
              <a:rPr lang="en-US" sz="1200" i="1">
                <a:solidFill>
                  <a:srgbClr val="000000"/>
                </a:solidFill>
                <a:latin typeface="Garamond" pitchFamily="18" charset="0"/>
              </a:rPr>
              <a:t>REITs: Building Dividends &amp; Diversification®</a:t>
            </a:r>
          </a:p>
        </p:txBody>
      </p:sp>
      <p:pic>
        <p:nvPicPr>
          <p:cNvPr id="15" name="Picture 9" descr="REIT_COM_LOGO.eps"/>
          <p:cNvPicPr>
            <a:picLocks noChangeAspect="1"/>
          </p:cNvPicPr>
          <p:nvPr userDrawn="1"/>
        </p:nvPicPr>
        <p:blipFill>
          <a:blip r:embed="rId4"/>
          <a:srcRect/>
          <a:stretch>
            <a:fillRect/>
          </a:stretch>
        </p:blipFill>
        <p:spPr bwMode="auto">
          <a:xfrm>
            <a:off x="6773863" y="5773738"/>
            <a:ext cx="1363662" cy="463550"/>
          </a:xfrm>
          <a:prstGeom prst="rect">
            <a:avLst/>
          </a:prstGeom>
          <a:noFill/>
          <a:ln w="9525">
            <a:noFill/>
            <a:miter lim="800000"/>
            <a:headEnd/>
            <a:tailEnd/>
          </a:ln>
        </p:spPr>
      </p:pic>
      <p:sp>
        <p:nvSpPr>
          <p:cNvPr id="16" name="TextBox 12"/>
          <p:cNvSpPr txBox="1">
            <a:spLocks noChangeArrowheads="1"/>
          </p:cNvSpPr>
          <p:nvPr userDrawn="1"/>
        </p:nvSpPr>
        <p:spPr bwMode="auto">
          <a:xfrm>
            <a:off x="2446338" y="6307138"/>
            <a:ext cx="4394200" cy="261937"/>
          </a:xfrm>
          <a:prstGeom prst="rect">
            <a:avLst/>
          </a:prstGeom>
          <a:noFill/>
          <a:ln w="9525">
            <a:noFill/>
            <a:miter lim="800000"/>
            <a:headEnd/>
            <a:tailEnd/>
          </a:ln>
        </p:spPr>
        <p:txBody>
          <a:bodyPr>
            <a:spAutoFit/>
          </a:bodyPr>
          <a:lstStyle/>
          <a:p>
            <a:pPr algn="l" eaLnBrk="1" hangingPunct="1"/>
            <a:r>
              <a:rPr lang="en-US" sz="1100">
                <a:solidFill>
                  <a:srgbClr val="000000"/>
                </a:solidFill>
                <a:latin typeface="Garamond" pitchFamily="18" charset="0"/>
              </a:rPr>
              <a:t>1875 I St, NW Suite 600, Washington, DC 20006 • 202-739-9400</a:t>
            </a:r>
          </a:p>
        </p:txBody>
      </p:sp>
    </p:spTree>
    <p:extLst>
      <p:ext uri="{BB962C8B-B14F-4D97-AF65-F5344CB8AC3E}">
        <p14:creationId xmlns:p14="http://schemas.microsoft.com/office/powerpoint/2010/main" val="50815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1" name="Group 10"/>
          <p:cNvGrpSpPr/>
          <p:nvPr userDrawn="1"/>
        </p:nvGrpSpPr>
        <p:grpSpPr>
          <a:xfrm>
            <a:off x="-12700" y="0"/>
            <a:ext cx="9156700" cy="933450"/>
            <a:chOff x="-12700" y="0"/>
            <a:chExt cx="9156700" cy="933450"/>
          </a:xfrm>
        </p:grpSpPr>
        <p:pic>
          <p:nvPicPr>
            <p:cNvPr id="12" name="Picture 5" descr="BoothBlue.jpg"/>
            <p:cNvPicPr>
              <a:picLocks noChangeAspect="1"/>
            </p:cNvPicPr>
            <p:nvPr userDrawn="1"/>
          </p:nvPicPr>
          <p:blipFill>
            <a:blip r:embed="rId2"/>
            <a:srcRect/>
            <a:stretch>
              <a:fillRect/>
            </a:stretch>
          </p:blipFill>
          <p:spPr bwMode="auto">
            <a:xfrm>
              <a:off x="0" y="0"/>
              <a:ext cx="9144000" cy="781050"/>
            </a:xfrm>
            <a:prstGeom prst="rect">
              <a:avLst/>
            </a:prstGeom>
            <a:noFill/>
            <a:ln w="9525">
              <a:noFill/>
              <a:miter lim="800000"/>
              <a:headEnd/>
              <a:tailEnd/>
            </a:ln>
          </p:spPr>
        </p:pic>
        <p:sp>
          <p:nvSpPr>
            <p:cNvPr id="13" name="Rectangle 2"/>
            <p:cNvSpPr>
              <a:spLocks noChangeArrowheads="1"/>
            </p:cNvSpPr>
            <p:nvPr userDrawn="1"/>
          </p:nvSpPr>
          <p:spPr bwMode="auto">
            <a:xfrm>
              <a:off x="-12700" y="78105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grpSp>
      <p:sp>
        <p:nvSpPr>
          <p:cNvPr id="2" name="Title 1"/>
          <p:cNvSpPr>
            <a:spLocks noGrp="1"/>
          </p:cNvSpPr>
          <p:nvPr>
            <p:ph type="title"/>
          </p:nvPr>
        </p:nvSpPr>
        <p:spPr>
          <a:xfrm>
            <a:off x="457200" y="0"/>
            <a:ext cx="8229600" cy="781050"/>
          </a:xfrm>
        </p:spPr>
        <p:txBody>
          <a:bodyPr/>
          <a:lstStyle>
            <a:lvl1pPr>
              <a:defRPr lang="en-US" sz="2400" b="1" kern="1200" smtClean="0">
                <a:solidFill>
                  <a:schemeClr val="bg1"/>
                </a:solidFill>
                <a:latin typeface="+mj-lt"/>
                <a:ea typeface="+mn-ea"/>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pic>
        <p:nvPicPr>
          <p:cNvPr id="10" name="Picture 2" descr="N:\Public\Templates\NAREIT Logo - 2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3612" y="6315073"/>
            <a:ext cx="511175" cy="511175"/>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p:cNvSpPr>
            <a:spLocks noGrp="1"/>
          </p:cNvSpPr>
          <p:nvPr>
            <p:ph type="sldNum" sz="quarter" idx="12"/>
          </p:nvPr>
        </p:nvSpPr>
        <p:spPr>
          <a:xfrm>
            <a:off x="6450012" y="6388097"/>
            <a:ext cx="2133600" cy="365125"/>
          </a:xfrm>
        </p:spPr>
        <p:txBody>
          <a:bodyPr/>
          <a:lstStyle>
            <a:lvl1pPr>
              <a:defRPr/>
            </a:lvl1pPr>
          </a:lstStyle>
          <a:p>
            <a:pPr>
              <a:defRPr/>
            </a:pPr>
            <a:fld id="{EA8BDB60-469D-4605-A636-04EC72E25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78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pic>
        <p:nvPicPr>
          <p:cNvPr id="10" name="Picture 2" descr="N:\Public\Templates\NAREIT Logo - 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3612" y="6315073"/>
            <a:ext cx="511175" cy="5111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12700" y="0"/>
            <a:ext cx="9156700" cy="933450"/>
            <a:chOff x="-12700" y="0"/>
            <a:chExt cx="9156700" cy="933450"/>
          </a:xfrm>
        </p:grpSpPr>
        <p:pic>
          <p:nvPicPr>
            <p:cNvPr id="12" name="Picture 5" descr="BoothBlue.jpg"/>
            <p:cNvPicPr>
              <a:picLocks noChangeAspect="1"/>
            </p:cNvPicPr>
            <p:nvPr userDrawn="1"/>
          </p:nvPicPr>
          <p:blipFill>
            <a:blip r:embed="rId3"/>
            <a:srcRect/>
            <a:stretch>
              <a:fillRect/>
            </a:stretch>
          </p:blipFill>
          <p:spPr bwMode="auto">
            <a:xfrm>
              <a:off x="0" y="0"/>
              <a:ext cx="9144000" cy="781050"/>
            </a:xfrm>
            <a:prstGeom prst="rect">
              <a:avLst/>
            </a:prstGeom>
            <a:noFill/>
            <a:ln w="9525">
              <a:noFill/>
              <a:miter lim="800000"/>
              <a:headEnd/>
              <a:tailEnd/>
            </a:ln>
          </p:spPr>
        </p:pic>
        <p:sp>
          <p:nvSpPr>
            <p:cNvPr id="13" name="Rectangle 2"/>
            <p:cNvSpPr>
              <a:spLocks noChangeArrowheads="1"/>
            </p:cNvSpPr>
            <p:nvPr userDrawn="1"/>
          </p:nvSpPr>
          <p:spPr bwMode="auto">
            <a:xfrm>
              <a:off x="-12700" y="78105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grpSp>
      <p:sp>
        <p:nvSpPr>
          <p:cNvPr id="14" name="Slide Number Placeholder 5"/>
          <p:cNvSpPr>
            <a:spLocks noGrp="1"/>
          </p:cNvSpPr>
          <p:nvPr>
            <p:ph type="sldNum" sz="quarter" idx="12"/>
          </p:nvPr>
        </p:nvSpPr>
        <p:spPr>
          <a:xfrm>
            <a:off x="6450012" y="6388097"/>
            <a:ext cx="2133600" cy="365125"/>
          </a:xfrm>
        </p:spPr>
        <p:txBody>
          <a:bodyPr/>
          <a:lstStyle>
            <a:lvl1pPr>
              <a:defRPr/>
            </a:lvl1pPr>
          </a:lstStyle>
          <a:p>
            <a:pPr>
              <a:defRPr/>
            </a:pPr>
            <a:fld id="{EA8BDB60-469D-4605-A636-04EC72E25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7876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243312"/>
      </p:ext>
    </p:extLst>
  </p:cSld>
  <p:clrMapOvr>
    <a:masterClrMapping/>
  </p:clrMapOvr>
  <p:transition advClick="0"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389356"/>
      </p:ext>
    </p:extLst>
  </p:cSld>
  <p:clrMapOvr>
    <a:masterClrMapping/>
  </p:clrMapOvr>
  <p:transition advClick="0" advTm="15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56367"/>
      </p:ext>
    </p:extLst>
  </p:cSld>
  <p:clrMapOvr>
    <a:masterClrMapping/>
  </p:clrMapOvr>
  <p:transition advClick="0" advTm="1500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175617"/>
      </p:ext>
    </p:extLst>
  </p:cSld>
  <p:clrMapOvr>
    <a:masterClrMapping/>
  </p:clrMapOvr>
  <p:transition advClick="0" advTm="1500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over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94727"/>
      </p:ext>
    </p:extLst>
  </p:cSld>
  <p:clrMapOvr>
    <a:masterClrMapping/>
  </p:clrMapOvr>
  <p:transition advClick="0" advTm="1500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076689"/>
      </p:ext>
    </p:extLst>
  </p:cSld>
  <p:clrMapOvr>
    <a:masterClrMapping/>
  </p:clrMapOvr>
  <p:transition advClick="0" advTm="1500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263846"/>
      </p:ext>
    </p:extLst>
  </p:cSld>
  <p:clrMapOvr>
    <a:masterClrMapping/>
  </p:clrMapOvr>
  <p:transition advClick="0" advTm="1500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Chart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900541"/>
      </p:ext>
    </p:extLst>
  </p:cSld>
  <p:clrMapOvr>
    <a:masterClrMapping/>
  </p:clrMapOvr>
  <p:transition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0" name="Group 9"/>
          <p:cNvGrpSpPr/>
          <p:nvPr userDrawn="1"/>
        </p:nvGrpSpPr>
        <p:grpSpPr>
          <a:xfrm>
            <a:off x="-12700" y="0"/>
            <a:ext cx="9156700" cy="933450"/>
            <a:chOff x="-12700" y="0"/>
            <a:chExt cx="9156700" cy="933450"/>
          </a:xfrm>
        </p:grpSpPr>
        <p:pic>
          <p:nvPicPr>
            <p:cNvPr id="7" name="Picture 5" descr="BoothBlue.jpg"/>
            <p:cNvPicPr>
              <a:picLocks noChangeAspect="1"/>
            </p:cNvPicPr>
            <p:nvPr userDrawn="1"/>
          </p:nvPicPr>
          <p:blipFill>
            <a:blip r:embed="rId2"/>
            <a:srcRect/>
            <a:stretch>
              <a:fillRect/>
            </a:stretch>
          </p:blipFill>
          <p:spPr bwMode="auto">
            <a:xfrm>
              <a:off x="0" y="0"/>
              <a:ext cx="9144000" cy="781050"/>
            </a:xfrm>
            <a:prstGeom prst="rect">
              <a:avLst/>
            </a:prstGeom>
            <a:noFill/>
            <a:ln w="9525">
              <a:noFill/>
              <a:miter lim="800000"/>
              <a:headEnd/>
              <a:tailEnd/>
            </a:ln>
          </p:spPr>
        </p:pic>
        <p:sp>
          <p:nvSpPr>
            <p:cNvPr id="8" name="Rectangle 2"/>
            <p:cNvSpPr>
              <a:spLocks noChangeArrowheads="1"/>
            </p:cNvSpPr>
            <p:nvPr userDrawn="1"/>
          </p:nvSpPr>
          <p:spPr bwMode="auto">
            <a:xfrm>
              <a:off x="-12700" y="78105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grpSp>
      <p:sp>
        <p:nvSpPr>
          <p:cNvPr id="2" name="Title 1"/>
          <p:cNvSpPr>
            <a:spLocks noGrp="1"/>
          </p:cNvSpPr>
          <p:nvPr>
            <p:ph type="title"/>
          </p:nvPr>
        </p:nvSpPr>
        <p:spPr>
          <a:xfrm>
            <a:off x="381000" y="0"/>
            <a:ext cx="8229600" cy="781050"/>
          </a:xfrm>
        </p:spPr>
        <p:txBody>
          <a:bodyPr/>
          <a:lstStyle>
            <a:lvl1pPr>
              <a:defRPr lang="en-US" sz="2400" b="1" kern="1200" smtClean="0">
                <a:solidFill>
                  <a:schemeClr val="bg1"/>
                </a:solidFill>
                <a:latin typeface="+mj-lt"/>
                <a:ea typeface="+mn-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364287" y="6388097"/>
            <a:ext cx="2133600" cy="365125"/>
          </a:xfrm>
        </p:spPr>
        <p:txBody>
          <a:bodyPr/>
          <a:lstStyle>
            <a:lvl1pPr>
              <a:defRPr/>
            </a:lvl1pPr>
          </a:lstStyle>
          <a:p>
            <a:pPr>
              <a:defRPr/>
            </a:pPr>
            <a:fld id="{EA8BDB60-469D-4605-A636-04EC72E25A70}" type="slidenum">
              <a:rPr lang="en-US">
                <a:solidFill>
                  <a:srgbClr val="000000"/>
                </a:solidFill>
              </a:rPr>
              <a:pPr>
                <a:defRPr/>
              </a:pPr>
              <a:t>‹#›</a:t>
            </a:fld>
            <a:endParaRPr lang="en-US">
              <a:solidFill>
                <a:srgbClr val="000000"/>
              </a:solidFill>
            </a:endParaRPr>
          </a:p>
        </p:txBody>
      </p:sp>
      <p:pic>
        <p:nvPicPr>
          <p:cNvPr id="4098" name="Picture 2" descr="N:\Public\Templates\NAREIT Logo - 2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3612" y="6315073"/>
            <a:ext cx="511175" cy="51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250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969066"/>
      </p:ext>
    </p:extLst>
  </p:cSld>
  <p:clrMapOvr>
    <a:masterClrMapping/>
  </p:clrMapOvr>
  <p:transition advClick="0" advTm="1500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18763"/>
      </p:ext>
    </p:extLst>
  </p:cSld>
  <p:clrMapOvr>
    <a:masterClrMapping/>
  </p:clrMapOvr>
  <p:transition advClick="0" advTm="1500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190011"/>
      </p:ext>
    </p:extLst>
  </p:cSld>
  <p:clrMapOvr>
    <a:masterClrMapping/>
  </p:clrMapOvr>
  <p:transition advClick="0" advTm="1500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607914"/>
      </p:ext>
    </p:extLst>
  </p:cSld>
  <p:clrMapOvr>
    <a:masterClrMapping/>
  </p:clrMapOvr>
  <p:transition advClick="0" advTm="1500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715189"/>
      </p:ext>
    </p:extLst>
  </p:cSld>
  <p:clrMapOvr>
    <a:masterClrMapping/>
  </p:clrMapOvr>
  <p:transition advClick="0" advTm="1500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509202"/>
      </p:ext>
    </p:extLst>
  </p:cSld>
  <p:clrMapOvr>
    <a:masterClrMapping/>
  </p:clrMapOvr>
  <p:transition advClick="0" advTm="1500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110547"/>
      </p:ext>
    </p:extLst>
  </p:cSld>
  <p:clrMapOvr>
    <a:masterClrMapping/>
  </p:clrMapOvr>
  <p:transition advClick="0" advTm="1500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61589"/>
      </p:ext>
    </p:extLst>
  </p:cSld>
  <p:clrMapOvr>
    <a:masterClrMapping/>
  </p:clrMapOvr>
  <p:transition advClick="0" advTm="1500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070532"/>
      </p:ext>
    </p:extLst>
  </p:cSld>
  <p:clrMapOvr>
    <a:masterClrMapping/>
  </p:clrMapOvr>
  <p:transition advClick="0" advTm="1500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916799"/>
      </p:ext>
    </p:extLst>
  </p:cSld>
  <p:clrMapOvr>
    <a:masterClrMapping/>
  </p:clrMapOvr>
  <p:transition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Group 10"/>
          <p:cNvGrpSpPr/>
          <p:nvPr userDrawn="1"/>
        </p:nvGrpSpPr>
        <p:grpSpPr>
          <a:xfrm>
            <a:off x="-12700" y="0"/>
            <a:ext cx="9156700" cy="933450"/>
            <a:chOff x="-12700" y="0"/>
            <a:chExt cx="9156700" cy="933450"/>
          </a:xfrm>
        </p:grpSpPr>
        <p:pic>
          <p:nvPicPr>
            <p:cNvPr id="12" name="Picture 5" descr="BoothBlue.jpg"/>
            <p:cNvPicPr>
              <a:picLocks noChangeAspect="1"/>
            </p:cNvPicPr>
            <p:nvPr userDrawn="1"/>
          </p:nvPicPr>
          <p:blipFill>
            <a:blip r:embed="rId2"/>
            <a:srcRect/>
            <a:stretch>
              <a:fillRect/>
            </a:stretch>
          </p:blipFill>
          <p:spPr bwMode="auto">
            <a:xfrm>
              <a:off x="0" y="0"/>
              <a:ext cx="9144000" cy="781050"/>
            </a:xfrm>
            <a:prstGeom prst="rect">
              <a:avLst/>
            </a:prstGeom>
            <a:noFill/>
            <a:ln w="9525">
              <a:noFill/>
              <a:miter lim="800000"/>
              <a:headEnd/>
              <a:tailEnd/>
            </a:ln>
          </p:spPr>
        </p:pic>
        <p:sp>
          <p:nvSpPr>
            <p:cNvPr id="13" name="Rectangle 2"/>
            <p:cNvSpPr>
              <a:spLocks noChangeArrowheads="1"/>
            </p:cNvSpPr>
            <p:nvPr userDrawn="1"/>
          </p:nvSpPr>
          <p:spPr bwMode="auto">
            <a:xfrm>
              <a:off x="-12700" y="78105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pic>
        <p:nvPicPr>
          <p:cNvPr id="10" name="Picture 2" descr="N:\Public\Templates\NAREIT Logo - 2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3612" y="6315073"/>
            <a:ext cx="511175" cy="511175"/>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p:cNvSpPr>
            <a:spLocks noGrp="1"/>
          </p:cNvSpPr>
          <p:nvPr>
            <p:ph type="sldNum" sz="quarter" idx="12"/>
          </p:nvPr>
        </p:nvSpPr>
        <p:spPr>
          <a:xfrm>
            <a:off x="6450012" y="6388097"/>
            <a:ext cx="2133600" cy="365125"/>
          </a:xfrm>
        </p:spPr>
        <p:txBody>
          <a:bodyPr/>
          <a:lstStyle>
            <a:lvl1pPr>
              <a:defRPr/>
            </a:lvl1pPr>
          </a:lstStyle>
          <a:p>
            <a:pPr>
              <a:defRPr/>
            </a:pPr>
            <a:fld id="{EA8BDB60-469D-4605-A636-04EC72E25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7152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72874"/>
      </p:ext>
    </p:extLst>
  </p:cSld>
  <p:clrMapOvr>
    <a:masterClrMapping/>
  </p:clrMapOvr>
  <p:transition advClick="0" advTm="1500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84276"/>
      </p:ext>
    </p:extLst>
  </p:cSld>
  <p:clrMapOvr>
    <a:masterClrMapping/>
  </p:clrMapOvr>
  <p:transition advClick="0" advTm="15000"/>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lgn="r" eaLnBrk="0" hangingPunct="0">
              <a:defRPr>
                <a:latin typeface="Arial Unicode MS" pitchFamily="34" charset="-128"/>
              </a:defRPr>
            </a:lvl1pPr>
          </a:lstStyle>
          <a:p>
            <a:pPr>
              <a:defRPr/>
            </a:pPr>
            <a:endParaRPr lang="en-US" sz="180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0" hangingPunct="0">
              <a:defRPr>
                <a:latin typeface="Arial Unicode MS" pitchFamily="34" charset="-128"/>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400800"/>
            <a:ext cx="2133600" cy="320675"/>
          </a:xfrm>
          <a:prstGeom prst="rect">
            <a:avLst/>
          </a:prstGeom>
        </p:spPr>
        <p:txBody>
          <a:bodyPr/>
          <a:lstStyle>
            <a:lvl1pPr eaLnBrk="0" hangingPunct="0">
              <a:defRPr>
                <a:latin typeface="Arial Unicode MS" pitchFamily="34" charset="-128"/>
              </a:defRPr>
            </a:lvl1pPr>
          </a:lstStyle>
          <a:p>
            <a:pPr>
              <a:defRPr/>
            </a:pPr>
            <a:fld id="{6AE72C94-D855-495F-B848-B26D417DBD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371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880984"/>
      </p:ext>
    </p:extLst>
  </p:cSld>
  <p:clrMapOvr>
    <a:masterClrMapping/>
  </p:clrMapOvr>
  <p:transition advClick="0" advTm="1500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696478"/>
      </p:ext>
    </p:extLst>
  </p:cSld>
  <p:clrMapOvr>
    <a:masterClrMapping/>
  </p:clrMapOvr>
  <p:transition advClick="0" advTm="1500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070376"/>
      </p:ext>
    </p:extLst>
  </p:cSld>
  <p:clrMapOvr>
    <a:masterClrMapping/>
  </p:clrMapOvr>
  <p:transition advClick="0" advTm="1500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73241"/>
      </p:ext>
    </p:extLst>
  </p:cSld>
  <p:clrMapOvr>
    <a:masterClrMapping/>
  </p:clrMapOvr>
  <p:transition advClick="0" advTm="1500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eader and Basic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727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945552"/>
      </p:ext>
    </p:extLst>
  </p:cSld>
  <p:clrMapOvr>
    <a:masterClrMapping/>
  </p:clrMapOvr>
  <p:transition advClick="0" advTm="1500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627767"/>
      </p:ext>
    </p:extLst>
  </p:cSld>
  <p:clrMapOvr>
    <a:masterClrMapping/>
  </p:clrMapOvr>
  <p:transition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p:cNvGrpSpPr/>
          <p:nvPr userDrawn="1"/>
        </p:nvGrpSpPr>
        <p:grpSpPr>
          <a:xfrm>
            <a:off x="-12700" y="0"/>
            <a:ext cx="9156700" cy="933450"/>
            <a:chOff x="-12700" y="0"/>
            <a:chExt cx="9156700" cy="933450"/>
          </a:xfrm>
        </p:grpSpPr>
        <p:pic>
          <p:nvPicPr>
            <p:cNvPr id="13" name="Picture 5" descr="BoothBlue.jpg"/>
            <p:cNvPicPr>
              <a:picLocks noChangeAspect="1"/>
            </p:cNvPicPr>
            <p:nvPr userDrawn="1"/>
          </p:nvPicPr>
          <p:blipFill>
            <a:blip r:embed="rId2"/>
            <a:srcRect/>
            <a:stretch>
              <a:fillRect/>
            </a:stretch>
          </p:blipFill>
          <p:spPr bwMode="auto">
            <a:xfrm>
              <a:off x="0" y="0"/>
              <a:ext cx="9144000" cy="781050"/>
            </a:xfrm>
            <a:prstGeom prst="rect">
              <a:avLst/>
            </a:prstGeom>
            <a:noFill/>
            <a:ln w="9525">
              <a:noFill/>
              <a:miter lim="800000"/>
              <a:headEnd/>
              <a:tailEnd/>
            </a:ln>
          </p:spPr>
        </p:pic>
        <p:sp>
          <p:nvSpPr>
            <p:cNvPr id="14" name="Rectangle 2"/>
            <p:cNvSpPr>
              <a:spLocks noChangeArrowheads="1"/>
            </p:cNvSpPr>
            <p:nvPr userDrawn="1"/>
          </p:nvSpPr>
          <p:spPr bwMode="auto">
            <a:xfrm>
              <a:off x="-12700" y="78105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grpSp>
      <p:sp>
        <p:nvSpPr>
          <p:cNvPr id="2" name="Title 1"/>
          <p:cNvSpPr>
            <a:spLocks noGrp="1"/>
          </p:cNvSpPr>
          <p:nvPr>
            <p:ph type="title"/>
          </p:nvPr>
        </p:nvSpPr>
        <p:spPr>
          <a:xfrm>
            <a:off x="450850" y="0"/>
            <a:ext cx="8229600" cy="781050"/>
          </a:xfrm>
        </p:spPr>
        <p:txBody>
          <a:bodyPr/>
          <a:lstStyle>
            <a:lvl1pPr>
              <a:defRPr lang="en-US" sz="2400" b="1" kern="1200" smtClean="0">
                <a:solidFill>
                  <a:schemeClr val="bg1"/>
                </a:solidFill>
                <a:latin typeface="+mj-lt"/>
                <a:ea typeface="+mn-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pic>
        <p:nvPicPr>
          <p:cNvPr id="11" name="Picture 2" descr="N:\Public\Templates\NAREIT Logo - 2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3612" y="6315073"/>
            <a:ext cx="511175" cy="51117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5"/>
          <p:cNvSpPr>
            <a:spLocks noGrp="1"/>
          </p:cNvSpPr>
          <p:nvPr>
            <p:ph type="sldNum" sz="quarter" idx="12"/>
          </p:nvPr>
        </p:nvSpPr>
        <p:spPr>
          <a:xfrm>
            <a:off x="6450012" y="6388097"/>
            <a:ext cx="2133600" cy="365125"/>
          </a:xfrm>
        </p:spPr>
        <p:txBody>
          <a:bodyPr/>
          <a:lstStyle>
            <a:lvl1pPr>
              <a:defRPr/>
            </a:lvl1pPr>
          </a:lstStyle>
          <a:p>
            <a:pPr>
              <a:defRPr/>
            </a:pPr>
            <a:fld id="{EA8BDB60-469D-4605-A636-04EC72E25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8081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2993"/>
      </p:ext>
    </p:extLst>
  </p:cSld>
  <p:clrMapOvr>
    <a:masterClrMapping/>
  </p:clrMapOvr>
  <p:transition advClick="0" advTm="1500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08107"/>
      </p:ext>
    </p:extLst>
  </p:cSld>
  <p:clrMapOvr>
    <a:masterClrMapping/>
  </p:clrMapOvr>
  <p:transition advClick="0" advTm="1500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001859"/>
      </p:ext>
    </p:extLst>
  </p:cSld>
  <p:clrMapOvr>
    <a:masterClrMapping/>
  </p:clrMapOvr>
  <p:transition advClick="0" advTm="1500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34653"/>
      </p:ext>
    </p:extLst>
  </p:cSld>
  <p:clrMapOvr>
    <a:masterClrMapping/>
  </p:clrMapOvr>
  <p:transition advClick="0" advTm="1500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128309"/>
      </p:ext>
    </p:extLst>
  </p:cSld>
  <p:clrMapOvr>
    <a:masterClrMapping/>
  </p:clrMapOvr>
  <p:transition advClick="0" advTm="1500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15914"/>
      </p:ext>
    </p:extLst>
  </p:cSld>
  <p:clrMapOvr>
    <a:masterClrMapping/>
  </p:clrMapOvr>
  <p:transition advClick="0" advTm="1500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750103"/>
      </p:ext>
    </p:extLst>
  </p:cSld>
  <p:clrMapOvr>
    <a:masterClrMapping/>
  </p:clrMapOvr>
  <p:transition advClick="0" advTm="1500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539569"/>
      </p:ext>
    </p:extLst>
  </p:cSld>
  <p:clrMapOvr>
    <a:masterClrMapping/>
  </p:clrMapOvr>
  <p:transition advClick="0" advTm="1500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91795"/>
      </p:ext>
    </p:extLst>
  </p:cSld>
  <p:clrMapOvr>
    <a:masterClrMapping/>
  </p:clrMapOvr>
  <p:transition advClick="0" advTm="1500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300473"/>
      </p:ext>
    </p:extLst>
  </p:cSld>
  <p:clrMapOvr>
    <a:masterClrMapping/>
  </p:clrMapOvr>
  <p:transition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p:cNvGrpSpPr/>
          <p:nvPr userDrawn="1"/>
        </p:nvGrpSpPr>
        <p:grpSpPr>
          <a:xfrm>
            <a:off x="-12700" y="0"/>
            <a:ext cx="9156700" cy="933450"/>
            <a:chOff x="-12700" y="0"/>
            <a:chExt cx="9156700" cy="933450"/>
          </a:xfrm>
        </p:grpSpPr>
        <p:pic>
          <p:nvPicPr>
            <p:cNvPr id="15" name="Picture 5" descr="BoothBlue.jpg"/>
            <p:cNvPicPr>
              <a:picLocks noChangeAspect="1"/>
            </p:cNvPicPr>
            <p:nvPr userDrawn="1"/>
          </p:nvPicPr>
          <p:blipFill>
            <a:blip r:embed="rId2"/>
            <a:srcRect/>
            <a:stretch>
              <a:fillRect/>
            </a:stretch>
          </p:blipFill>
          <p:spPr bwMode="auto">
            <a:xfrm>
              <a:off x="0" y="0"/>
              <a:ext cx="9144000" cy="781050"/>
            </a:xfrm>
            <a:prstGeom prst="rect">
              <a:avLst/>
            </a:prstGeom>
            <a:noFill/>
            <a:ln w="9525">
              <a:noFill/>
              <a:miter lim="800000"/>
              <a:headEnd/>
              <a:tailEnd/>
            </a:ln>
          </p:spPr>
        </p:pic>
        <p:sp>
          <p:nvSpPr>
            <p:cNvPr id="16" name="Rectangle 2"/>
            <p:cNvSpPr>
              <a:spLocks noChangeArrowheads="1"/>
            </p:cNvSpPr>
            <p:nvPr userDrawn="1"/>
          </p:nvSpPr>
          <p:spPr bwMode="auto">
            <a:xfrm>
              <a:off x="-12700" y="78105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grpSp>
      <p:sp>
        <p:nvSpPr>
          <p:cNvPr id="2" name="Title 1"/>
          <p:cNvSpPr>
            <a:spLocks noGrp="1"/>
          </p:cNvSpPr>
          <p:nvPr>
            <p:ph type="title"/>
          </p:nvPr>
        </p:nvSpPr>
        <p:spPr>
          <a:xfrm>
            <a:off x="450850" y="0"/>
            <a:ext cx="8229600" cy="781050"/>
          </a:xfrm>
        </p:spPr>
        <p:txBody>
          <a:bodyPr/>
          <a:lstStyle>
            <a:lvl1pPr>
              <a:defRPr lang="en-US" sz="2400" b="1" kern="1200" smtClean="0">
                <a:solidFill>
                  <a:schemeClr val="bg1"/>
                </a:solidFill>
                <a:latin typeface="+mj-lt"/>
                <a:ea typeface="+mn-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pic>
        <p:nvPicPr>
          <p:cNvPr id="13" name="Picture 2" descr="N:\Public\Templates\NAREIT Logo - 2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3612" y="6315073"/>
            <a:ext cx="511175" cy="511175"/>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5"/>
          <p:cNvSpPr>
            <a:spLocks noGrp="1"/>
          </p:cNvSpPr>
          <p:nvPr>
            <p:ph type="sldNum" sz="quarter" idx="12"/>
          </p:nvPr>
        </p:nvSpPr>
        <p:spPr>
          <a:xfrm>
            <a:off x="6450012" y="6388097"/>
            <a:ext cx="2133600" cy="365125"/>
          </a:xfrm>
        </p:spPr>
        <p:txBody>
          <a:bodyPr/>
          <a:lstStyle>
            <a:lvl1pPr>
              <a:defRPr/>
            </a:lvl1pPr>
          </a:lstStyle>
          <a:p>
            <a:pPr>
              <a:defRPr/>
            </a:pPr>
            <a:fld id="{EA8BDB60-469D-4605-A636-04EC72E25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8488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081530"/>
      </p:ext>
    </p:extLst>
  </p:cSld>
  <p:clrMapOvr>
    <a:masterClrMapping/>
  </p:clrMapOvr>
  <p:transition advClick="0" advTm="1500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881422"/>
      </p:ext>
    </p:extLst>
  </p:cSld>
  <p:clrMapOvr>
    <a:masterClrMapping/>
  </p:clrMapOvr>
  <p:transition advClick="0" advTm="1500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404580"/>
      </p:ext>
    </p:extLst>
  </p:cSld>
  <p:clrMapOvr>
    <a:masterClrMapping/>
  </p:clrMapOvr>
  <p:transition advClick="0" advTm="1500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526748"/>
      </p:ext>
    </p:extLst>
  </p:cSld>
  <p:clrMapOvr>
    <a:masterClrMapping/>
  </p:clrMapOvr>
  <p:transition advClick="0" advTm="1500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295781"/>
      </p:ext>
    </p:extLst>
  </p:cSld>
  <p:clrMapOvr>
    <a:masterClrMapping/>
  </p:clrMapOvr>
  <p:transition advClick="0" advTm="1500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883719"/>
      </p:ext>
    </p:extLst>
  </p:cSld>
  <p:clrMapOvr>
    <a:masterClrMapping/>
  </p:clrMapOvr>
  <p:transition advClick="0" advTm="1500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062321"/>
      </p:ext>
    </p:extLst>
  </p:cSld>
  <p:clrMapOvr>
    <a:masterClrMapping/>
  </p:clrMapOvr>
  <p:transition advClick="0" advTm="1500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393839"/>
      </p:ext>
    </p:extLst>
  </p:cSld>
  <p:clrMapOvr>
    <a:masterClrMapping/>
  </p:clrMapOvr>
  <p:transition advClick="0" advTm="1500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43951"/>
      </p:ext>
    </p:extLst>
  </p:cSld>
  <p:clrMapOvr>
    <a:masterClrMapping/>
  </p:clrMapOvr>
  <p:transition advClick="0" advTm="1500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975968"/>
      </p:ext>
    </p:extLst>
  </p:cSld>
  <p:clrMapOvr>
    <a:masterClrMapping/>
  </p:clrMapOvr>
  <p:transition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p:cNvGrpSpPr/>
          <p:nvPr userDrawn="1"/>
        </p:nvGrpSpPr>
        <p:grpSpPr>
          <a:xfrm>
            <a:off x="-12700" y="0"/>
            <a:ext cx="9156700" cy="933450"/>
            <a:chOff x="-12700" y="0"/>
            <a:chExt cx="9156700" cy="933450"/>
          </a:xfrm>
        </p:grpSpPr>
        <p:pic>
          <p:nvPicPr>
            <p:cNvPr id="11" name="Picture 5" descr="BoothBlue.jpg"/>
            <p:cNvPicPr>
              <a:picLocks noChangeAspect="1"/>
            </p:cNvPicPr>
            <p:nvPr userDrawn="1"/>
          </p:nvPicPr>
          <p:blipFill>
            <a:blip r:embed="rId2"/>
            <a:srcRect/>
            <a:stretch>
              <a:fillRect/>
            </a:stretch>
          </p:blipFill>
          <p:spPr bwMode="auto">
            <a:xfrm>
              <a:off x="0" y="0"/>
              <a:ext cx="9144000" cy="781050"/>
            </a:xfrm>
            <a:prstGeom prst="rect">
              <a:avLst/>
            </a:prstGeom>
            <a:noFill/>
            <a:ln w="9525">
              <a:noFill/>
              <a:miter lim="800000"/>
              <a:headEnd/>
              <a:tailEnd/>
            </a:ln>
          </p:spPr>
        </p:pic>
        <p:sp>
          <p:nvSpPr>
            <p:cNvPr id="12" name="Rectangle 2"/>
            <p:cNvSpPr>
              <a:spLocks noChangeArrowheads="1"/>
            </p:cNvSpPr>
            <p:nvPr userDrawn="1"/>
          </p:nvSpPr>
          <p:spPr bwMode="auto">
            <a:xfrm>
              <a:off x="-12700" y="78105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grpSp>
      <p:sp>
        <p:nvSpPr>
          <p:cNvPr id="2" name="Title 1"/>
          <p:cNvSpPr>
            <a:spLocks noGrp="1"/>
          </p:cNvSpPr>
          <p:nvPr>
            <p:ph type="title"/>
          </p:nvPr>
        </p:nvSpPr>
        <p:spPr>
          <a:xfrm>
            <a:off x="457200" y="0"/>
            <a:ext cx="8229600" cy="819150"/>
          </a:xfrm>
        </p:spPr>
        <p:txBody>
          <a:bodyPr/>
          <a:lstStyle>
            <a:lvl1pPr>
              <a:defRPr lang="en-US" sz="2400" b="1" kern="1200" smtClean="0">
                <a:solidFill>
                  <a:schemeClr val="bg1"/>
                </a:solidFill>
                <a:latin typeface="+mj-lt"/>
                <a:ea typeface="+mn-ea"/>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pic>
        <p:nvPicPr>
          <p:cNvPr id="9" name="Picture 2" descr="N:\Public\Templates\NAREIT Logo - 2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3612" y="6315073"/>
            <a:ext cx="511175" cy="511175"/>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a:spLocks noGrp="1"/>
          </p:cNvSpPr>
          <p:nvPr>
            <p:ph type="sldNum" sz="quarter" idx="12"/>
          </p:nvPr>
        </p:nvSpPr>
        <p:spPr>
          <a:xfrm>
            <a:off x="6450012" y="6388097"/>
            <a:ext cx="2133600" cy="365125"/>
          </a:xfrm>
        </p:spPr>
        <p:txBody>
          <a:bodyPr/>
          <a:lstStyle>
            <a:lvl1pPr>
              <a:defRPr/>
            </a:lvl1pPr>
          </a:lstStyle>
          <a:p>
            <a:pPr>
              <a:defRPr/>
            </a:pPr>
            <a:fld id="{EA8BDB60-469D-4605-A636-04EC72E25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02933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AndTx">
  <p:cSld name="1_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pPr algn="l" eaLnBrk="1" hangingPunct="1"/>
            <a:endParaRPr lang="en-US" sz="1800">
              <a:solidFill>
                <a:srgbClr val="000000"/>
              </a:solidFill>
              <a:latin typeface="Arial" charset="0"/>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467475"/>
            <a:ext cx="1905000" cy="228600"/>
          </a:xfrm>
        </p:spPr>
        <p:txBody>
          <a:bodyPr/>
          <a:lstStyle>
            <a:lvl1pPr>
              <a:defRPr/>
            </a:lvl1pPr>
          </a:lstStyle>
          <a:p>
            <a:fld id="{8BCAF343-06C1-465B-AD89-53C18B0291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0947687"/>
      </p:ext>
    </p:extLst>
  </p:cSld>
  <p:clrMapOvr>
    <a:masterClrMapping/>
  </p:clrMapOvr>
  <p:transition advClick="0" advTm="15000"/>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lgn="l" eaLnBrk="1" hangingPunct="1">
              <a:defRPr/>
            </a:pPr>
            <a:endParaRPr lang="en-US" sz="1800">
              <a:solidFill>
                <a:srgbClr val="000000"/>
              </a:solidFill>
              <a:latin typeface="Arial" charset="0"/>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A253F879-DABB-4235-93D7-7B3EC533AE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4624583"/>
      </p:ext>
    </p:extLst>
  </p:cSld>
  <p:clrMapOvr>
    <a:masterClrMapping/>
  </p:clrMapOvr>
  <p:transition advClick="0" advTm="15000"/>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pPr algn="l" eaLnBrk="1" hangingPunct="1"/>
            <a:endParaRPr lang="en-US" sz="1800">
              <a:solidFill>
                <a:srgbClr val="000000"/>
              </a:solidFill>
              <a:latin typeface="Arial" charset="0"/>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467475"/>
            <a:ext cx="1905000" cy="228600"/>
          </a:xfrm>
        </p:spPr>
        <p:txBody>
          <a:bodyPr/>
          <a:lstStyle>
            <a:lvl1pPr>
              <a:defRPr/>
            </a:lvl1pPr>
          </a:lstStyle>
          <a:p>
            <a:fld id="{6BB29A11-8C0B-42B7-B20C-7CF6DB64EE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9986809"/>
      </p:ext>
    </p:extLst>
  </p:cSld>
  <p:clrMapOvr>
    <a:masterClrMapping/>
  </p:clrMapOvr>
  <p:transition advClick="0" advTm="15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OverTx">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lgn="l" eaLnBrk="1" hangingPunct="1"/>
            <a:endParaRPr lang="en-US" sz="1800">
              <a:solidFill>
                <a:srgbClr val="000000"/>
              </a:solidFill>
              <a:latin typeface="Arial" charset="0"/>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467475"/>
            <a:ext cx="1905000" cy="228600"/>
          </a:xfrm>
        </p:spPr>
        <p:txBody>
          <a:bodyPr/>
          <a:lstStyle>
            <a:lvl1pPr>
              <a:defRPr/>
            </a:lvl1pPr>
          </a:lstStyle>
          <a:p>
            <a:fld id="{FCEA14B0-0912-495D-8BE9-B3C8CF7FED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1449863"/>
      </p:ext>
    </p:extLst>
  </p:cSld>
  <p:clrMapOvr>
    <a:masterClrMapping/>
  </p:clrMapOvr>
  <p:transition advClick="0" advTm="15000"/>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lgn="l" eaLnBrk="1" hangingPunct="1">
              <a:defRPr/>
            </a:pPr>
            <a:endParaRPr lang="en-US" sz="1800">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49A9CE-1CD5-4106-8098-A2D53DDA50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57154"/>
      </p:ext>
    </p:extLst>
  </p:cSld>
  <p:clrMapOvr>
    <a:masterClrMapping/>
  </p:clrMapOvr>
  <p:transition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9" name="Group 8"/>
          <p:cNvGrpSpPr/>
          <p:nvPr userDrawn="1"/>
        </p:nvGrpSpPr>
        <p:grpSpPr>
          <a:xfrm>
            <a:off x="-12700" y="0"/>
            <a:ext cx="9156700" cy="933450"/>
            <a:chOff x="-12700" y="0"/>
            <a:chExt cx="9156700" cy="933450"/>
          </a:xfrm>
        </p:grpSpPr>
        <p:pic>
          <p:nvPicPr>
            <p:cNvPr id="10" name="Picture 5" descr="BoothBlue.jpg"/>
            <p:cNvPicPr>
              <a:picLocks noChangeAspect="1"/>
            </p:cNvPicPr>
            <p:nvPr userDrawn="1"/>
          </p:nvPicPr>
          <p:blipFill>
            <a:blip r:embed="rId2"/>
            <a:srcRect/>
            <a:stretch>
              <a:fillRect/>
            </a:stretch>
          </p:blipFill>
          <p:spPr bwMode="auto">
            <a:xfrm>
              <a:off x="0" y="0"/>
              <a:ext cx="9144000" cy="781050"/>
            </a:xfrm>
            <a:prstGeom prst="rect">
              <a:avLst/>
            </a:prstGeom>
            <a:noFill/>
            <a:ln w="9525">
              <a:noFill/>
              <a:miter lim="800000"/>
              <a:headEnd/>
              <a:tailEnd/>
            </a:ln>
          </p:spPr>
        </p:pic>
        <p:sp>
          <p:nvSpPr>
            <p:cNvPr id="11" name="Rectangle 2"/>
            <p:cNvSpPr>
              <a:spLocks noChangeArrowheads="1"/>
            </p:cNvSpPr>
            <p:nvPr userDrawn="1"/>
          </p:nvSpPr>
          <p:spPr bwMode="auto">
            <a:xfrm>
              <a:off x="-12700" y="78105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grpSp>
      <p:sp>
        <p:nvSpPr>
          <p:cNvPr id="3"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pic>
        <p:nvPicPr>
          <p:cNvPr id="8" name="Picture 2" descr="N:\Public\Templates\NAREIT Logo - 2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3612" y="6315073"/>
            <a:ext cx="511175" cy="51117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a:spLocks noGrp="1"/>
          </p:cNvSpPr>
          <p:nvPr>
            <p:ph type="sldNum" sz="quarter" idx="12"/>
          </p:nvPr>
        </p:nvSpPr>
        <p:spPr>
          <a:xfrm>
            <a:off x="6450012" y="6388097"/>
            <a:ext cx="2133600" cy="365125"/>
          </a:xfrm>
        </p:spPr>
        <p:txBody>
          <a:bodyPr/>
          <a:lstStyle>
            <a:lvl1pPr>
              <a:defRPr/>
            </a:lvl1pPr>
          </a:lstStyle>
          <a:p>
            <a:pPr>
              <a:defRPr/>
            </a:pPr>
            <a:fld id="{EA8BDB60-469D-4605-A636-04EC72E25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371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2" name="Group 11"/>
          <p:cNvGrpSpPr/>
          <p:nvPr userDrawn="1"/>
        </p:nvGrpSpPr>
        <p:grpSpPr>
          <a:xfrm>
            <a:off x="-12700" y="0"/>
            <a:ext cx="9156700" cy="933450"/>
            <a:chOff x="-12700" y="0"/>
            <a:chExt cx="9156700" cy="933450"/>
          </a:xfrm>
        </p:grpSpPr>
        <p:pic>
          <p:nvPicPr>
            <p:cNvPr id="13" name="Picture 5" descr="BoothBlue.jpg"/>
            <p:cNvPicPr>
              <a:picLocks noChangeAspect="1"/>
            </p:cNvPicPr>
            <p:nvPr userDrawn="1"/>
          </p:nvPicPr>
          <p:blipFill>
            <a:blip r:embed="rId2"/>
            <a:srcRect/>
            <a:stretch>
              <a:fillRect/>
            </a:stretch>
          </p:blipFill>
          <p:spPr bwMode="auto">
            <a:xfrm>
              <a:off x="0" y="0"/>
              <a:ext cx="9144000" cy="781050"/>
            </a:xfrm>
            <a:prstGeom prst="rect">
              <a:avLst/>
            </a:prstGeom>
            <a:noFill/>
            <a:ln w="9525">
              <a:noFill/>
              <a:miter lim="800000"/>
              <a:headEnd/>
              <a:tailEnd/>
            </a:ln>
          </p:spPr>
        </p:pic>
        <p:sp>
          <p:nvSpPr>
            <p:cNvPr id="14" name="Rectangle 2"/>
            <p:cNvSpPr>
              <a:spLocks noChangeArrowheads="1"/>
            </p:cNvSpPr>
            <p:nvPr userDrawn="1"/>
          </p:nvSpPr>
          <p:spPr bwMode="auto">
            <a:xfrm>
              <a:off x="-12700" y="78105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grpSp>
      <p:sp>
        <p:nvSpPr>
          <p:cNvPr id="2" name="Title 1"/>
          <p:cNvSpPr>
            <a:spLocks noGrp="1"/>
          </p:cNvSpPr>
          <p:nvPr>
            <p:ph type="title"/>
          </p:nvPr>
        </p:nvSpPr>
        <p:spPr>
          <a:xfrm>
            <a:off x="447675" y="0"/>
            <a:ext cx="3008313" cy="781050"/>
          </a:xfrm>
        </p:spPr>
        <p:txBody>
          <a:bodyPr anchor="b"/>
          <a:lstStyle>
            <a:lvl1pPr algn="l">
              <a:defRPr lang="en-US" sz="2400" b="1" kern="1200" dirty="0">
                <a:solidFill>
                  <a:schemeClr val="bg1"/>
                </a:solidFill>
                <a:latin typeface="+mj-lt"/>
                <a:ea typeface="+mn-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pic>
        <p:nvPicPr>
          <p:cNvPr id="11" name="Picture 2" descr="N:\Public\Templates\NAREIT Logo - 2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3612" y="6315073"/>
            <a:ext cx="511175" cy="51117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5"/>
          <p:cNvSpPr>
            <a:spLocks noGrp="1"/>
          </p:cNvSpPr>
          <p:nvPr>
            <p:ph type="sldNum" sz="quarter" idx="12"/>
          </p:nvPr>
        </p:nvSpPr>
        <p:spPr>
          <a:xfrm>
            <a:off x="6450012" y="6388097"/>
            <a:ext cx="2133600" cy="365125"/>
          </a:xfrm>
        </p:spPr>
        <p:txBody>
          <a:bodyPr/>
          <a:lstStyle>
            <a:lvl1pPr>
              <a:defRPr/>
            </a:lvl1pPr>
          </a:lstStyle>
          <a:p>
            <a:pPr>
              <a:defRPr/>
            </a:pPr>
            <a:fld id="{EA8BDB60-469D-4605-A636-04EC72E25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434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pic>
        <p:nvPicPr>
          <p:cNvPr id="11" name="Picture 2" descr="N:\Public\Templates\NAREIT Logo - 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3612" y="6315073"/>
            <a:ext cx="511175" cy="5111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userDrawn="1"/>
        </p:nvGrpSpPr>
        <p:grpSpPr>
          <a:xfrm>
            <a:off x="-12700" y="0"/>
            <a:ext cx="9156700" cy="933450"/>
            <a:chOff x="-12700" y="0"/>
            <a:chExt cx="9156700" cy="933450"/>
          </a:xfrm>
        </p:grpSpPr>
        <p:pic>
          <p:nvPicPr>
            <p:cNvPr id="13" name="Picture 5" descr="BoothBlue.jpg"/>
            <p:cNvPicPr>
              <a:picLocks noChangeAspect="1"/>
            </p:cNvPicPr>
            <p:nvPr userDrawn="1"/>
          </p:nvPicPr>
          <p:blipFill>
            <a:blip r:embed="rId3"/>
            <a:srcRect/>
            <a:stretch>
              <a:fillRect/>
            </a:stretch>
          </p:blipFill>
          <p:spPr bwMode="auto">
            <a:xfrm>
              <a:off x="0" y="0"/>
              <a:ext cx="9144000" cy="781050"/>
            </a:xfrm>
            <a:prstGeom prst="rect">
              <a:avLst/>
            </a:prstGeom>
            <a:noFill/>
            <a:ln w="9525">
              <a:noFill/>
              <a:miter lim="800000"/>
              <a:headEnd/>
              <a:tailEnd/>
            </a:ln>
          </p:spPr>
        </p:pic>
        <p:sp>
          <p:nvSpPr>
            <p:cNvPr id="14" name="Rectangle 2"/>
            <p:cNvSpPr>
              <a:spLocks noChangeArrowheads="1"/>
            </p:cNvSpPr>
            <p:nvPr userDrawn="1"/>
          </p:nvSpPr>
          <p:spPr bwMode="auto">
            <a:xfrm>
              <a:off x="-12700" y="78105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grpSp>
      <p:sp>
        <p:nvSpPr>
          <p:cNvPr id="15" name="Slide Number Placeholder 5"/>
          <p:cNvSpPr>
            <a:spLocks noGrp="1"/>
          </p:cNvSpPr>
          <p:nvPr>
            <p:ph type="sldNum" sz="quarter" idx="12"/>
          </p:nvPr>
        </p:nvSpPr>
        <p:spPr>
          <a:xfrm>
            <a:off x="6450012" y="6388097"/>
            <a:ext cx="2133600" cy="365125"/>
          </a:xfrm>
        </p:spPr>
        <p:txBody>
          <a:bodyPr/>
          <a:lstStyle>
            <a:lvl1pPr>
              <a:defRPr/>
            </a:lvl1pPr>
          </a:lstStyle>
          <a:p>
            <a:pPr>
              <a:defRPr/>
            </a:pPr>
            <a:fld id="{EA8BDB60-469D-4605-A636-04EC72E25A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4813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defRPr>
            </a:lvl1pPr>
          </a:lstStyle>
          <a:p>
            <a:pPr eaLnBrk="1" hangingPunct="1">
              <a:defRPr/>
            </a:pPr>
            <a:endParaRPr lang="en-US" dirty="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eaLnBrk="1" hangingPunct="1">
              <a:defRPr/>
            </a:pPr>
            <a:fld id="{424611B8-992A-41EF-99A0-F073EA007DB4}" type="slidenum">
              <a:rPr lang="en-US" smtClean="0">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3941555063"/>
      </p:ext>
    </p:extLst>
  </p:cSld>
  <p:clrMap bg1="lt1" tx1="dk1" bg2="lt2" tx2="dk2" accent1="accent1" accent2="accent2" accent3="accent3" accent4="accent4" accent5="accent5" accent6="accent6" hlink="hlink" folHlink="folHlink"/>
  <p:sldLayoutIdLst>
    <p:sldLayoutId id="2147486982" r:id="rId1"/>
    <p:sldLayoutId id="2147486983" r:id="rId2"/>
    <p:sldLayoutId id="2147486984" r:id="rId3"/>
    <p:sldLayoutId id="2147486985" r:id="rId4"/>
    <p:sldLayoutId id="2147486986" r:id="rId5"/>
    <p:sldLayoutId id="2147486987" r:id="rId6"/>
    <p:sldLayoutId id="2147486988" r:id="rId7"/>
    <p:sldLayoutId id="2147486989" r:id="rId8"/>
    <p:sldLayoutId id="2147486990" r:id="rId9"/>
    <p:sldLayoutId id="2147486991" r:id="rId10"/>
    <p:sldLayoutId id="2147486992" r:id="rId11"/>
    <p:sldLayoutId id="2147486993" r:id="rId12"/>
    <p:sldLayoutId id="2147486994" r:id="rId13"/>
    <p:sldLayoutId id="2147486995" r:id="rId14"/>
    <p:sldLayoutId id="2147486996" r:id="rId15"/>
    <p:sldLayoutId id="2147486997" r:id="rId16"/>
    <p:sldLayoutId id="2147486998" r:id="rId17"/>
    <p:sldLayoutId id="2147486999" r:id="rId18"/>
    <p:sldLayoutId id="2147487000" r:id="rId19"/>
    <p:sldLayoutId id="2147487001" r:id="rId20"/>
    <p:sldLayoutId id="2147487002" r:id="rId21"/>
    <p:sldLayoutId id="2147487003" r:id="rId22"/>
    <p:sldLayoutId id="2147487004" r:id="rId23"/>
    <p:sldLayoutId id="2147487005" r:id="rId24"/>
    <p:sldLayoutId id="2147487006" r:id="rId25"/>
    <p:sldLayoutId id="2147487007" r:id="rId26"/>
    <p:sldLayoutId id="2147487008" r:id="rId27"/>
    <p:sldLayoutId id="2147487009" r:id="rId28"/>
    <p:sldLayoutId id="2147487010" r:id="rId29"/>
    <p:sldLayoutId id="2147487011" r:id="rId30"/>
    <p:sldLayoutId id="2147487012" r:id="rId31"/>
    <p:sldLayoutId id="2147487013" r:id="rId32"/>
    <p:sldLayoutId id="2147487014" r:id="rId33"/>
    <p:sldLayoutId id="2147487015" r:id="rId34"/>
    <p:sldLayoutId id="2147487016" r:id="rId35"/>
    <p:sldLayoutId id="2147487017" r:id="rId36"/>
    <p:sldLayoutId id="2147487018" r:id="rId37"/>
    <p:sldLayoutId id="2147487019" r:id="rId38"/>
    <p:sldLayoutId id="2147487020" r:id="rId39"/>
    <p:sldLayoutId id="2147487021" r:id="rId40"/>
    <p:sldLayoutId id="2147487022" r:id="rId41"/>
    <p:sldLayoutId id="2147487023" r:id="rId42"/>
    <p:sldLayoutId id="2147487024" r:id="rId43"/>
    <p:sldLayoutId id="2147487025" r:id="rId44"/>
    <p:sldLayoutId id="2147487026" r:id="rId45"/>
    <p:sldLayoutId id="2147487027" r:id="rId46"/>
    <p:sldLayoutId id="2147487028" r:id="rId47"/>
    <p:sldLayoutId id="2147487029" r:id="rId48"/>
    <p:sldLayoutId id="2147487030" r:id="rId49"/>
    <p:sldLayoutId id="2147487031" r:id="rId50"/>
    <p:sldLayoutId id="2147487032" r:id="rId51"/>
    <p:sldLayoutId id="2147487033" r:id="rId52"/>
    <p:sldLayoutId id="2147487034" r:id="rId53"/>
    <p:sldLayoutId id="2147487035" r:id="rId54"/>
    <p:sldLayoutId id="2147487036" r:id="rId55"/>
    <p:sldLayoutId id="2147487037" r:id="rId56"/>
    <p:sldLayoutId id="2147487038" r:id="rId57"/>
    <p:sldLayoutId id="2147487039" r:id="rId58"/>
    <p:sldLayoutId id="2147487040" r:id="rId59"/>
    <p:sldLayoutId id="2147487041" r:id="rId60"/>
    <p:sldLayoutId id="2147487042" r:id="rId61"/>
    <p:sldLayoutId id="2147487043" r:id="rId62"/>
    <p:sldLayoutId id="2147487044" r:id="rId63"/>
    <p:sldLayoutId id="2147487045" r:id="rId6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apers.ssrn.com/sol3/papers.cfm?abstract_id=258802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rei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reit.com/" TargetMode="External"/><Relationship Id="rId4" Type="http://schemas.openxmlformats.org/officeDocument/2006/relationships/hyperlink" Target="http://reit.com/TermsofUse.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BoothBlue.jpg"/>
          <p:cNvPicPr>
            <a:picLocks noChangeAspect="1"/>
          </p:cNvPicPr>
          <p:nvPr/>
        </p:nvPicPr>
        <p:blipFill>
          <a:blip r:embed="rId2"/>
          <a:srcRect/>
          <a:stretch>
            <a:fillRect/>
          </a:stretch>
        </p:blipFill>
        <p:spPr bwMode="auto">
          <a:xfrm>
            <a:off x="1206500" y="1600200"/>
            <a:ext cx="7937500" cy="1524000"/>
          </a:xfrm>
          <a:prstGeom prst="rect">
            <a:avLst/>
          </a:prstGeom>
          <a:noFill/>
          <a:ln w="9525">
            <a:noFill/>
            <a:miter lim="800000"/>
            <a:headEnd/>
            <a:tailEnd/>
          </a:ln>
        </p:spPr>
      </p:pic>
      <p:sp>
        <p:nvSpPr>
          <p:cNvPr id="6" name="Rectangle 2"/>
          <p:cNvSpPr>
            <a:spLocks noChangeArrowheads="1"/>
          </p:cNvSpPr>
          <p:nvPr/>
        </p:nvSpPr>
        <p:spPr bwMode="auto">
          <a:xfrm>
            <a:off x="6858000" y="3098800"/>
            <a:ext cx="2286000" cy="1400175"/>
          </a:xfrm>
          <a:prstGeom prst="rect">
            <a:avLst/>
          </a:prstGeom>
          <a:solidFill>
            <a:srgbClr val="800000"/>
          </a:solidFill>
          <a:ln w="12700">
            <a:noFill/>
            <a:miter lim="800000"/>
            <a:headEnd/>
            <a:tailEnd/>
          </a:ln>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sp>
        <p:nvSpPr>
          <p:cNvPr id="15363" name="Rectangle 2"/>
          <p:cNvSpPr>
            <a:spLocks noChangeArrowheads="1"/>
          </p:cNvSpPr>
          <p:nvPr/>
        </p:nvSpPr>
        <p:spPr bwMode="auto">
          <a:xfrm>
            <a:off x="-12700" y="3048000"/>
            <a:ext cx="9156700" cy="152400"/>
          </a:xfrm>
          <a:prstGeom prst="rect">
            <a:avLst/>
          </a:prstGeom>
          <a:solidFill>
            <a:srgbClr val="800000"/>
          </a:solidFill>
          <a:ln w="12700">
            <a:noFill/>
            <a:miter lim="800000"/>
            <a:headEnd/>
            <a:tailEnd/>
          </a:ln>
        </p:spPr>
        <p:txBody>
          <a:bodyPr wrap="none" anchor="ctr"/>
          <a:lstStyle/>
          <a:p>
            <a:pPr algn="l" eaLnBrk="1" hangingPunct="1"/>
            <a:endParaRPr lang="en-US" sz="1800">
              <a:solidFill>
                <a:srgbClr val="000000"/>
              </a:solidFill>
              <a:latin typeface="Calibri" pitchFamily="34" charset="0"/>
            </a:endParaRPr>
          </a:p>
        </p:txBody>
      </p:sp>
      <p:sp>
        <p:nvSpPr>
          <p:cNvPr id="15365" name="Title 1"/>
          <p:cNvSpPr>
            <a:spLocks noGrp="1"/>
          </p:cNvSpPr>
          <p:nvPr>
            <p:ph type="ctrTitle"/>
          </p:nvPr>
        </p:nvSpPr>
        <p:spPr>
          <a:xfrm>
            <a:off x="1150938" y="1608138"/>
            <a:ext cx="7993062" cy="1470025"/>
          </a:xfrm>
        </p:spPr>
        <p:txBody>
          <a:bodyPr/>
          <a:lstStyle/>
          <a:p>
            <a:r>
              <a:rPr lang="en-US" sz="3600" b="1" dirty="0" smtClean="0">
                <a:solidFill>
                  <a:schemeClr val="bg1"/>
                </a:solidFill>
                <a:cs typeface="Arial" pitchFamily="34" charset="0"/>
              </a:rPr>
              <a:t>Demographic and Financial Determinants of Housing Choice in Retirement</a:t>
            </a:r>
            <a:endParaRPr lang="en-US" sz="3600" b="1" dirty="0">
              <a:solidFill>
                <a:schemeClr val="bg1"/>
              </a:solidFill>
              <a:cs typeface="Arial" pitchFamily="34" charset="0"/>
            </a:endParaRPr>
          </a:p>
        </p:txBody>
      </p:sp>
      <p:sp>
        <p:nvSpPr>
          <p:cNvPr id="15366" name="TextBox 11"/>
          <p:cNvSpPr txBox="1">
            <a:spLocks noChangeArrowheads="1"/>
          </p:cNvSpPr>
          <p:nvPr/>
        </p:nvSpPr>
        <p:spPr bwMode="auto">
          <a:xfrm>
            <a:off x="6959600" y="3294063"/>
            <a:ext cx="2057400" cy="400110"/>
          </a:xfrm>
          <a:prstGeom prst="rect">
            <a:avLst/>
          </a:prstGeom>
          <a:noFill/>
          <a:ln w="9525">
            <a:noFill/>
            <a:miter lim="800000"/>
            <a:headEnd/>
            <a:tailEnd/>
          </a:ln>
        </p:spPr>
        <p:txBody>
          <a:bodyPr>
            <a:spAutoFit/>
          </a:bodyPr>
          <a:lstStyle/>
          <a:p>
            <a:pPr algn="l" eaLnBrk="1" hangingPunct="1"/>
            <a:r>
              <a:rPr lang="en-US" sz="2000" b="1" dirty="0" smtClean="0">
                <a:solidFill>
                  <a:prstClr val="white"/>
                </a:solidFill>
                <a:latin typeface="Arial" charset="0"/>
                <a:ea typeface="CLB Helvetica Condensed Black"/>
                <a:cs typeface="CLB Helvetica Condensed Black"/>
              </a:rPr>
              <a:t>April </a:t>
            </a:r>
            <a:r>
              <a:rPr lang="en-US" sz="2000" b="1" dirty="0">
                <a:solidFill>
                  <a:prstClr val="white"/>
                </a:solidFill>
                <a:latin typeface="Arial" charset="0"/>
                <a:ea typeface="CLB Helvetica Condensed Black"/>
                <a:cs typeface="CLB Helvetica Condensed Black"/>
              </a:rPr>
              <a:t>8</a:t>
            </a:r>
            <a:r>
              <a:rPr lang="en-US" sz="2000" b="1" dirty="0" smtClean="0">
                <a:solidFill>
                  <a:prstClr val="white"/>
                </a:solidFill>
                <a:latin typeface="Arial" charset="0"/>
                <a:ea typeface="CLB Helvetica Condensed Black"/>
                <a:cs typeface="CLB Helvetica Condensed Black"/>
              </a:rPr>
              <a:t>, 2015</a:t>
            </a:r>
            <a:endParaRPr lang="en-US" sz="2000" b="1" dirty="0">
              <a:solidFill>
                <a:prstClr val="white"/>
              </a:solidFill>
              <a:latin typeface="Arial" charset="0"/>
              <a:ea typeface="CLB Helvetica Condensed Black"/>
              <a:cs typeface="CLB Helvetica Condensed Black"/>
            </a:endParaRPr>
          </a:p>
        </p:txBody>
      </p:sp>
      <p:pic>
        <p:nvPicPr>
          <p:cNvPr id="15367" name="Picture 3" descr="NAREIT Logo - 201.eps"/>
          <p:cNvPicPr>
            <a:picLocks noChangeAspect="1"/>
          </p:cNvPicPr>
          <p:nvPr/>
        </p:nvPicPr>
        <p:blipFill>
          <a:blip r:embed="rId3"/>
          <a:srcRect/>
          <a:stretch>
            <a:fillRect/>
          </a:stretch>
        </p:blipFill>
        <p:spPr bwMode="auto">
          <a:xfrm>
            <a:off x="1425575" y="5526088"/>
            <a:ext cx="882650" cy="885825"/>
          </a:xfrm>
          <a:prstGeom prst="rect">
            <a:avLst/>
          </a:prstGeom>
          <a:noFill/>
          <a:ln w="9525">
            <a:noFill/>
            <a:miter lim="800000"/>
            <a:headEnd/>
            <a:tailEnd/>
          </a:ln>
        </p:spPr>
      </p:pic>
      <p:sp>
        <p:nvSpPr>
          <p:cNvPr id="15368" name="TextBox 4"/>
          <p:cNvSpPr txBox="1">
            <a:spLocks noChangeArrowheads="1"/>
          </p:cNvSpPr>
          <p:nvPr/>
        </p:nvSpPr>
        <p:spPr bwMode="auto">
          <a:xfrm>
            <a:off x="2398713" y="5707063"/>
            <a:ext cx="4497387" cy="457200"/>
          </a:xfrm>
          <a:prstGeom prst="rect">
            <a:avLst/>
          </a:prstGeom>
          <a:noFill/>
          <a:ln w="9525">
            <a:noFill/>
            <a:miter lim="800000"/>
            <a:headEnd/>
            <a:tailEnd/>
          </a:ln>
        </p:spPr>
        <p:txBody>
          <a:bodyPr>
            <a:spAutoFit/>
          </a:bodyPr>
          <a:lstStyle/>
          <a:p>
            <a:pPr algn="l" eaLnBrk="1" hangingPunct="1"/>
            <a:r>
              <a:rPr lang="en-US" sz="1200">
                <a:solidFill>
                  <a:srgbClr val="000000"/>
                </a:solidFill>
                <a:latin typeface="Garamond" pitchFamily="18" charset="0"/>
              </a:rPr>
              <a:t>National Association of Real Estate Investment Trusts®</a:t>
            </a:r>
          </a:p>
          <a:p>
            <a:pPr algn="l" eaLnBrk="1" hangingPunct="1"/>
            <a:r>
              <a:rPr lang="en-US" sz="1200" i="1">
                <a:solidFill>
                  <a:srgbClr val="000000"/>
                </a:solidFill>
                <a:latin typeface="Garamond" pitchFamily="18" charset="0"/>
              </a:rPr>
              <a:t>REITs: Building Dividends &amp; Diversification®</a:t>
            </a:r>
          </a:p>
        </p:txBody>
      </p:sp>
      <p:pic>
        <p:nvPicPr>
          <p:cNvPr id="15369" name="Picture 9" descr="REIT_COM_LOGO.eps"/>
          <p:cNvPicPr>
            <a:picLocks noChangeAspect="1"/>
          </p:cNvPicPr>
          <p:nvPr/>
        </p:nvPicPr>
        <p:blipFill>
          <a:blip r:embed="rId4"/>
          <a:srcRect/>
          <a:stretch>
            <a:fillRect/>
          </a:stretch>
        </p:blipFill>
        <p:spPr bwMode="auto">
          <a:xfrm>
            <a:off x="6773863" y="5773738"/>
            <a:ext cx="1363662" cy="463550"/>
          </a:xfrm>
          <a:prstGeom prst="rect">
            <a:avLst/>
          </a:prstGeom>
          <a:noFill/>
          <a:ln w="9525">
            <a:noFill/>
            <a:miter lim="800000"/>
            <a:headEnd/>
            <a:tailEnd/>
          </a:ln>
        </p:spPr>
      </p:pic>
      <p:sp>
        <p:nvSpPr>
          <p:cNvPr id="15370" name="TextBox 12"/>
          <p:cNvSpPr txBox="1">
            <a:spLocks noChangeArrowheads="1"/>
          </p:cNvSpPr>
          <p:nvPr/>
        </p:nvSpPr>
        <p:spPr bwMode="auto">
          <a:xfrm>
            <a:off x="2446338" y="6307138"/>
            <a:ext cx="4394200" cy="261937"/>
          </a:xfrm>
          <a:prstGeom prst="rect">
            <a:avLst/>
          </a:prstGeom>
          <a:noFill/>
          <a:ln w="9525">
            <a:noFill/>
            <a:miter lim="800000"/>
            <a:headEnd/>
            <a:tailEnd/>
          </a:ln>
        </p:spPr>
        <p:txBody>
          <a:bodyPr>
            <a:spAutoFit/>
          </a:bodyPr>
          <a:lstStyle/>
          <a:p>
            <a:pPr algn="l" eaLnBrk="1" hangingPunct="1"/>
            <a:r>
              <a:rPr lang="en-US" sz="1100">
                <a:solidFill>
                  <a:srgbClr val="000000"/>
                </a:solidFill>
                <a:latin typeface="Garamond" pitchFamily="18" charset="0"/>
              </a:rPr>
              <a:t>1875 I St, NW Suite 600, Washington, DC 20006 • 202-739-9400</a:t>
            </a:r>
          </a:p>
        </p:txBody>
      </p:sp>
      <p:sp>
        <p:nvSpPr>
          <p:cNvPr id="2" name="TextBox 1"/>
          <p:cNvSpPr txBox="1"/>
          <p:nvPr/>
        </p:nvSpPr>
        <p:spPr>
          <a:xfrm>
            <a:off x="1558925" y="3206313"/>
            <a:ext cx="5051424" cy="1292662"/>
          </a:xfrm>
          <a:prstGeom prst="rect">
            <a:avLst/>
          </a:prstGeom>
          <a:noFill/>
        </p:spPr>
        <p:txBody>
          <a:bodyPr wrap="square" rtlCol="0">
            <a:spAutoFit/>
          </a:bodyPr>
          <a:lstStyle/>
          <a:p>
            <a:pPr algn="ctr" eaLnBrk="1" hangingPunct="1"/>
            <a:r>
              <a:rPr lang="en-US" sz="2600" b="1" dirty="0" smtClean="0">
                <a:solidFill>
                  <a:srgbClr val="000000"/>
                </a:solidFill>
                <a:latin typeface="Calibri"/>
              </a:rPr>
              <a:t>Calvin Schnure</a:t>
            </a:r>
          </a:p>
          <a:p>
            <a:pPr algn="ctr" eaLnBrk="1" hangingPunct="1"/>
            <a:r>
              <a:rPr lang="en-US" sz="2600" b="1" dirty="0" smtClean="0">
                <a:solidFill>
                  <a:srgbClr val="000000"/>
                </a:solidFill>
                <a:latin typeface="Calibri"/>
              </a:rPr>
              <a:t>Shruthi Venkatesh</a:t>
            </a:r>
          </a:p>
          <a:p>
            <a:pPr algn="ctr" eaLnBrk="1" hangingPunct="1"/>
            <a:endParaRPr lang="en-US" sz="2600" b="1" dirty="0">
              <a:solidFill>
                <a:srgbClr val="000000"/>
              </a:solidFill>
              <a:latin typeface="Calibri"/>
            </a:endParaRPr>
          </a:p>
        </p:txBody>
      </p:sp>
    </p:spTree>
    <p:extLst>
      <p:ext uri="{BB962C8B-B14F-4D97-AF65-F5344CB8AC3E}">
        <p14:creationId xmlns:p14="http://schemas.microsoft.com/office/powerpoint/2010/main" val="1797989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Demographics </a:t>
            </a:r>
            <a:r>
              <a:rPr lang="en-US" sz="2800" dirty="0"/>
              <a:t>Matter For Housing Choice </a:t>
            </a:r>
          </a:p>
        </p:txBody>
      </p:sp>
      <p:sp>
        <p:nvSpPr>
          <p:cNvPr id="3" name="Content Placeholder 2"/>
          <p:cNvSpPr>
            <a:spLocks noGrp="1"/>
          </p:cNvSpPr>
          <p:nvPr>
            <p:ph idx="1"/>
          </p:nvPr>
        </p:nvSpPr>
        <p:spPr>
          <a:xfrm>
            <a:off x="457200" y="1371600"/>
            <a:ext cx="8229600" cy="4754563"/>
          </a:xfrm>
        </p:spPr>
        <p:txBody>
          <a:bodyPr/>
          <a:lstStyle/>
          <a:p>
            <a:r>
              <a:rPr lang="en-US" sz="2000" dirty="0" smtClean="0"/>
              <a:t>Age, race, marital status, and education affects senior living choice in expected ways:</a:t>
            </a:r>
          </a:p>
          <a:p>
            <a:endParaRPr lang="en-US" sz="2000" dirty="0" smtClean="0"/>
          </a:p>
          <a:p>
            <a:pPr lvl="1"/>
            <a:r>
              <a:rPr lang="en-US" sz="1600" dirty="0" smtClean="0"/>
              <a:t>Older ages much more likely to occupy senior housing;</a:t>
            </a:r>
            <a:endParaRPr lang="en-US" sz="1600" dirty="0"/>
          </a:p>
          <a:p>
            <a:pPr lvl="1"/>
            <a:r>
              <a:rPr lang="en-US" sz="1600" dirty="0" smtClean="0"/>
              <a:t>Single individuals less likely than married couples to move in to senior living facilities;</a:t>
            </a:r>
          </a:p>
          <a:p>
            <a:pPr lvl="1"/>
            <a:r>
              <a:rPr lang="en-US" sz="1600" dirty="0" smtClean="0"/>
              <a:t>White population more likely to enter senior living than are other races;</a:t>
            </a:r>
          </a:p>
          <a:p>
            <a:pPr lvl="1"/>
            <a:r>
              <a:rPr lang="en-US" sz="1600" dirty="0" smtClean="0"/>
              <a:t>Higher levels of education associated with greater occupancy in senior housing.</a:t>
            </a:r>
          </a:p>
          <a:p>
            <a:pPr lvl="1"/>
            <a:endParaRPr lang="en-US" sz="1600" dirty="0"/>
          </a:p>
          <a:p>
            <a:r>
              <a:rPr lang="en-US" sz="2000" dirty="0" smtClean="0"/>
              <a:t>The complete research paper (available at the SSRN link at the end of this slide deck) includes a full set of charts of senior housing choice by demographic variables.</a:t>
            </a:r>
          </a:p>
          <a:p>
            <a:endParaRPr lang="en-US" sz="2000" dirty="0"/>
          </a:p>
          <a:p>
            <a:r>
              <a:rPr lang="en-US" sz="2000" dirty="0" smtClean="0"/>
              <a:t>We also use these demographic factors as controls in our econometric modelling of senior housing choice. </a:t>
            </a:r>
          </a:p>
          <a:p>
            <a:pPr lvl="1"/>
            <a:endParaRPr lang="en-US" sz="2000" dirty="0" smtClean="0"/>
          </a:p>
          <a:p>
            <a:pPr lvl="1"/>
            <a:endParaRPr lang="en-US" sz="2000" dirty="0" smtClean="0"/>
          </a:p>
          <a:p>
            <a:pPr lvl="1"/>
            <a:endParaRPr lang="en-US" sz="2000" dirty="0" smtClean="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641173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Penetration Rates of Senior Housing Are As Expected… </a:t>
            </a:r>
            <a:br>
              <a:rPr lang="en-US" dirty="0" smtClean="0"/>
            </a:br>
            <a:r>
              <a:rPr lang="en-US" dirty="0" smtClean="0"/>
              <a:t>But With a Few Surprises!</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1600" dirty="0" smtClean="0"/>
              <a:t>The penetration rate is the percentage of any age group that resides in senior housing.</a:t>
            </a:r>
          </a:p>
          <a:p>
            <a:endParaRPr lang="en-US" sz="1600" dirty="0"/>
          </a:p>
          <a:p>
            <a:r>
              <a:rPr lang="en-US" sz="1600" dirty="0" smtClean="0"/>
              <a:t>The left panel of the next chart shows that the penetration rate rises rapidly with age… as expected: </a:t>
            </a:r>
          </a:p>
          <a:p>
            <a:pPr lvl="1"/>
            <a:r>
              <a:rPr lang="en-US" sz="1400" dirty="0" smtClean="0"/>
              <a:t>Among those aged 70 to 75, penetration rates were roughly 5 percent; </a:t>
            </a:r>
          </a:p>
          <a:p>
            <a:pPr lvl="1"/>
            <a:r>
              <a:rPr lang="en-US" sz="1400" dirty="0" smtClean="0"/>
              <a:t>For each additional ten years of age, penetration rates roughly doubled.  For those 80 to 84 years, penetration rates were 10 percent; and </a:t>
            </a:r>
          </a:p>
          <a:p>
            <a:pPr lvl="1"/>
            <a:r>
              <a:rPr lang="en-US" sz="1400" dirty="0" smtClean="0"/>
              <a:t>For those aged 90 and older, penetration rates were 25 percent or higher.</a:t>
            </a:r>
          </a:p>
          <a:p>
            <a:endParaRPr lang="en-US" sz="1600" dirty="0"/>
          </a:p>
          <a:p>
            <a:r>
              <a:rPr lang="en-US" sz="1600" dirty="0" smtClean="0"/>
              <a:t>The right panel shows the </a:t>
            </a:r>
            <a:r>
              <a:rPr lang="en-US" sz="1600" b="1" i="1" u="sng" dirty="0" smtClean="0"/>
              <a:t>change</a:t>
            </a:r>
            <a:r>
              <a:rPr lang="en-US" sz="1600" dirty="0" smtClean="0"/>
              <a:t> in penetration rates from 1985-1995 to 1996-2011:</a:t>
            </a:r>
          </a:p>
          <a:p>
            <a:pPr lvl="1"/>
            <a:r>
              <a:rPr lang="en-US" sz="1400" dirty="0" smtClean="0"/>
              <a:t>Surprisingly, some of the largest increases in senior housing are among the relatively young seniors; </a:t>
            </a:r>
          </a:p>
          <a:p>
            <a:pPr lvl="1"/>
            <a:r>
              <a:rPr lang="en-US" sz="1400" dirty="0" smtClean="0"/>
              <a:t>The penetration rate of the 75-70 age group rose 3.5 percentage points, and among 70-74 ages rose 2.4 percentage points; these increases are more than half of the earlier penetration rates in the earlier period;</a:t>
            </a:r>
          </a:p>
          <a:p>
            <a:pPr lvl="1"/>
            <a:r>
              <a:rPr lang="en-US" sz="1400" dirty="0" smtClean="0"/>
              <a:t>The only other age group to exhibit comparable percentage-point increases in penetration rates were the 90+ group. In relative terms, however, this was a modest increase in senior housing among the very old, from a high level, while the increases among the 70-74 and 75-79 age groups were large compared to earlier penetration rates.</a:t>
            </a:r>
          </a:p>
          <a:p>
            <a:pPr lvl="1"/>
            <a:endParaRPr lang="en-US" sz="1400" dirty="0" smtClean="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15328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Penetration Rates</a:t>
            </a:r>
            <a:endParaRPr lang="en-US" sz="28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11</a:t>
            </a:fld>
            <a:endParaRPr lang="en-US">
              <a:solidFill>
                <a:srgbClr val="0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6938231"/>
              </p:ext>
            </p:extLst>
          </p:nvPr>
        </p:nvGraphicFramePr>
        <p:xfrm>
          <a:off x="304800" y="1066800"/>
          <a:ext cx="4038600" cy="556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497542985"/>
              </p:ext>
            </p:extLst>
          </p:nvPr>
        </p:nvGraphicFramePr>
        <p:xfrm>
          <a:off x="4648200" y="1066800"/>
          <a:ext cx="4267201"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184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Patterns Among Types of Housing Choice</a:t>
            </a:r>
          </a:p>
        </p:txBody>
      </p:sp>
      <p:sp>
        <p:nvSpPr>
          <p:cNvPr id="3" name="Content Placeholder 2"/>
          <p:cNvSpPr>
            <a:spLocks noGrp="1"/>
          </p:cNvSpPr>
          <p:nvPr>
            <p:ph idx="1"/>
          </p:nvPr>
        </p:nvSpPr>
        <p:spPr>
          <a:xfrm>
            <a:off x="457200" y="1219200"/>
            <a:ext cx="8229600" cy="4525963"/>
          </a:xfrm>
        </p:spPr>
        <p:txBody>
          <a:bodyPr/>
          <a:lstStyle/>
          <a:p>
            <a:r>
              <a:rPr lang="en-US" sz="1600" dirty="0" smtClean="0"/>
              <a:t>Residents among different types of housing choice display different patterns of wealth.</a:t>
            </a:r>
          </a:p>
          <a:p>
            <a:endParaRPr lang="en-US" sz="1600" dirty="0" smtClean="0"/>
          </a:p>
          <a:p>
            <a:r>
              <a:rPr lang="en-US" sz="1600" dirty="0" smtClean="0"/>
              <a:t>The next chart shows the median net worth of households with individuals of different ages. In all these charts, net worth includes assets of all members of the household.</a:t>
            </a:r>
          </a:p>
          <a:p>
            <a:pPr lvl="1"/>
            <a:r>
              <a:rPr lang="en-US" sz="1400" dirty="0" smtClean="0"/>
              <a:t>Apartment (multifamily) living typically is associated with the lowest levels of wealth across all age groups of seniors;</a:t>
            </a:r>
          </a:p>
          <a:p>
            <a:pPr lvl="1"/>
            <a:r>
              <a:rPr lang="en-US" sz="1400" dirty="0"/>
              <a:t>Residents </a:t>
            </a:r>
            <a:r>
              <a:rPr lang="en-US" sz="1400" dirty="0" smtClean="0"/>
              <a:t>of single family homes have the highest (or near-highest) net worth across all age groups;</a:t>
            </a:r>
          </a:p>
          <a:p>
            <a:pPr lvl="1"/>
            <a:r>
              <a:rPr lang="en-US" sz="1400" dirty="0" smtClean="0"/>
              <a:t>Net worth among seniors in shared households rises across older age groups. </a:t>
            </a:r>
            <a:r>
              <a:rPr lang="en-US" sz="1400" dirty="0"/>
              <a:t>T</a:t>
            </a:r>
            <a:r>
              <a:rPr lang="en-US" sz="1400" dirty="0" smtClean="0"/>
              <a:t>he figures refer to total household net worth, however, so this likely reflects greater wealth of adult children as they age;</a:t>
            </a:r>
          </a:p>
          <a:p>
            <a:pPr lvl="1"/>
            <a:r>
              <a:rPr lang="en-US" sz="1400" dirty="0" smtClean="0"/>
              <a:t>Net worth among those in senior housing displays two distinct trends: it is high among the younger seniors (65-69 and 70-74) but low among the older seniors (75-79 and above). </a:t>
            </a:r>
          </a:p>
          <a:p>
            <a:pPr lvl="1"/>
            <a:endParaRPr lang="en-US" sz="1400" b="1" i="1" u="sng" dirty="0"/>
          </a:p>
          <a:p>
            <a:r>
              <a:rPr lang="en-US" sz="1600" dirty="0" smtClean="0"/>
              <a:t>This information on net worth likely reflects two distinct groups among residents of senior living facilities. </a:t>
            </a:r>
          </a:p>
          <a:p>
            <a:pPr lvl="1"/>
            <a:r>
              <a:rPr lang="en-US" sz="1400" dirty="0" smtClean="0"/>
              <a:t>Among the older cohorts , there are many of modest means who move to institutions as they cannot afford in-home care;</a:t>
            </a:r>
          </a:p>
          <a:p>
            <a:pPr lvl="1"/>
            <a:r>
              <a:rPr lang="en-US" sz="1400" dirty="0" smtClean="0"/>
              <a:t>The younger seniors, however, likely include those with significant assets that allow them to enter senior communities with high levels of amenities, activities and care.   </a:t>
            </a:r>
          </a:p>
          <a:p>
            <a:endParaRPr lang="en-US" sz="16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422462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Wealth Patterns Among Types of Housing Choice</a:t>
            </a:r>
            <a:endParaRPr lang="en-US" sz="28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13</a:t>
            </a:fld>
            <a:endParaRPr lang="en-US">
              <a:solidFill>
                <a:srgbClr val="000000"/>
              </a:solidFill>
            </a:endParaRPr>
          </a:p>
        </p:txBody>
      </p:sp>
      <p:graphicFrame>
        <p:nvGraphicFramePr>
          <p:cNvPr id="7" name="Chart 6"/>
          <p:cNvGraphicFramePr/>
          <p:nvPr>
            <p:extLst>
              <p:ext uri="{D42A27DB-BD31-4B8C-83A1-F6EECF244321}">
                <p14:modId xmlns:p14="http://schemas.microsoft.com/office/powerpoint/2010/main" val="2193828428"/>
              </p:ext>
            </p:extLst>
          </p:nvPr>
        </p:nvGraphicFramePr>
        <p:xfrm>
          <a:off x="381000" y="914400"/>
          <a:ext cx="83820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3629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Wealth on Choice of Senior Housing is Different for Younger and Older Seniors</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1600" dirty="0" smtClean="0"/>
              <a:t>The next slide presents the percentage of occupancy in senior housing among different age groups, ranked according to wealth decile (Decile 1 = lowest wealth, Decile 10 = highest).</a:t>
            </a:r>
          </a:p>
          <a:p>
            <a:endParaRPr lang="en-US" sz="1000" dirty="0" smtClean="0"/>
          </a:p>
          <a:p>
            <a:r>
              <a:rPr lang="en-US" sz="1600" dirty="0" smtClean="0"/>
              <a:t>The left panel shows older seniors, ages 75-79, 80-84, 85-90, and 90+. </a:t>
            </a:r>
          </a:p>
          <a:p>
            <a:pPr lvl="1"/>
            <a:r>
              <a:rPr lang="en-US" sz="1400" dirty="0" smtClean="0"/>
              <a:t>There is a large concentration in senior housing among the older poor, i.e. deciles 1 &amp; 2. These individuals likely live in public housing, subsidized facilities or those sponsored by religious organizations (the appendix of the research paper lists details on types of senior housing).</a:t>
            </a:r>
          </a:p>
          <a:p>
            <a:pPr lvl="1"/>
            <a:r>
              <a:rPr lang="en-US" sz="1400" dirty="0" smtClean="0"/>
              <a:t>Penetration rates are low for those slightly below median wealth (i.e. deciles 3 &amp; 4) but rise again for middle wealth groups (deciles 5, 6, 7 &amp; 8). Participation rates are lower again for the wealthiest (deciles 9 &amp; 10), as they are able to afford the care services that allow them to “age in place”.</a:t>
            </a:r>
          </a:p>
          <a:p>
            <a:endParaRPr lang="en-US" sz="1000" dirty="0" smtClean="0"/>
          </a:p>
          <a:p>
            <a:r>
              <a:rPr lang="en-US" sz="1600" dirty="0" smtClean="0"/>
              <a:t>The right panel shows younger seniors, ages 60-64, 65-70, and 70-74.</a:t>
            </a:r>
          </a:p>
          <a:p>
            <a:pPr lvl="1"/>
            <a:r>
              <a:rPr lang="en-US" sz="1400" dirty="0" smtClean="0"/>
              <a:t> There is still a bunching of senior occupancy among the poorest groups.</a:t>
            </a:r>
          </a:p>
          <a:p>
            <a:pPr lvl="1"/>
            <a:r>
              <a:rPr lang="en-US" sz="1400" dirty="0" smtClean="0"/>
              <a:t>In contrast to the older cohorts, however, there is a large increase in senior housing among the top wealth groups. These younger seniors are presumably (although we cannot verify with our dataset) living in the </a:t>
            </a:r>
            <a:r>
              <a:rPr lang="en-US" sz="1400" dirty="0"/>
              <a:t>senior communities with high levels of amenities, activities and </a:t>
            </a:r>
            <a:r>
              <a:rPr lang="en-US" sz="1400" dirty="0" smtClean="0"/>
              <a:t>care, but significant costs of entry.   </a:t>
            </a:r>
            <a:endParaRPr lang="en-US" sz="1400" dirty="0"/>
          </a:p>
          <a:p>
            <a:pPr lvl="1"/>
            <a:endParaRPr lang="en-US" sz="1400" dirty="0" smtClean="0"/>
          </a:p>
          <a:p>
            <a:endParaRPr lang="en-US" sz="1600" dirty="0" smtClean="0"/>
          </a:p>
          <a:p>
            <a:endParaRPr lang="en-US" sz="16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878208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Role of Wealth in Senior Housing Choice</a:t>
            </a:r>
            <a:endParaRPr lang="en-US" sz="28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15</a:t>
            </a:fld>
            <a:endParaRPr lang="en-US">
              <a:solidFill>
                <a:srgbClr val="000000"/>
              </a:solidFill>
            </a:endParaRPr>
          </a:p>
        </p:txBody>
      </p:sp>
      <p:graphicFrame>
        <p:nvGraphicFramePr>
          <p:cNvPr id="5" name="Chart 4"/>
          <p:cNvGraphicFramePr/>
          <p:nvPr>
            <p:extLst>
              <p:ext uri="{D42A27DB-BD31-4B8C-83A1-F6EECF244321}">
                <p14:modId xmlns:p14="http://schemas.microsoft.com/office/powerpoint/2010/main" val="2989772922"/>
              </p:ext>
            </p:extLst>
          </p:nvPr>
        </p:nvGraphicFramePr>
        <p:xfrm>
          <a:off x="12405" y="1066800"/>
          <a:ext cx="4648200" cy="556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893497158"/>
              </p:ext>
            </p:extLst>
          </p:nvPr>
        </p:nvGraphicFramePr>
        <p:xfrm>
          <a:off x="4267200" y="990600"/>
          <a:ext cx="4643438"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1009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Econometric Model of Senior Housing Choice Confirms the Statistical Significance of the Preceding Charts</a:t>
            </a:r>
          </a:p>
        </p:txBody>
      </p:sp>
      <p:sp>
        <p:nvSpPr>
          <p:cNvPr id="3" name="Content Placeholder 2"/>
          <p:cNvSpPr>
            <a:spLocks noGrp="1"/>
          </p:cNvSpPr>
          <p:nvPr>
            <p:ph idx="1"/>
          </p:nvPr>
        </p:nvSpPr>
        <p:spPr>
          <a:xfrm>
            <a:off x="457200" y="1219200"/>
            <a:ext cx="8229600" cy="4525963"/>
          </a:xfrm>
        </p:spPr>
        <p:txBody>
          <a:bodyPr/>
          <a:lstStyle/>
          <a:p>
            <a:r>
              <a:rPr lang="en-US" sz="1600" dirty="0"/>
              <a:t>We estimated a logistic model of choice of senior housing in order to examine the impact of wealth, while controlling for age, demographic factors and time periods (details of the model and results are in the paper, which can be accessed at the SSRN link in the final slide</a:t>
            </a:r>
            <a:r>
              <a:rPr lang="en-US" sz="1600" dirty="0" smtClean="0"/>
              <a:t>). </a:t>
            </a:r>
          </a:p>
          <a:p>
            <a:endParaRPr lang="en-US" sz="1600" dirty="0"/>
          </a:p>
          <a:p>
            <a:r>
              <a:rPr lang="en-US" sz="1600" dirty="0" smtClean="0"/>
              <a:t>Demographic factors (age, education, race, marital status, urban vs. rural location) affect choice of senior housing in the expected fashion.  Furthermore, the results show that the relationship between wealth, age and choice of senior housing has changed in the past decade or two. </a:t>
            </a:r>
          </a:p>
          <a:p>
            <a:endParaRPr lang="en-US" sz="1600" dirty="0"/>
          </a:p>
          <a:p>
            <a:r>
              <a:rPr lang="en-US" sz="1600" dirty="0" smtClean="0"/>
              <a:t>All results are statistically significant.</a:t>
            </a:r>
          </a:p>
          <a:p>
            <a:pPr marL="0" indent="0">
              <a:buNone/>
            </a:pPr>
            <a:endParaRPr lang="en-US" sz="10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47948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781050"/>
          </a:xfrm>
        </p:spPr>
        <p:txBody>
          <a:bodyPr/>
          <a:lstStyle/>
          <a:p>
            <a:r>
              <a:rPr lang="en-US" dirty="0" smtClean="0"/>
              <a:t>A Picture’s Worth a Thousand Words: Charting the Model’s Results</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1600" dirty="0" smtClean="0"/>
              <a:t>The following slide plots the output of the model we estimated. Individuals are grouped into three broad wealth buckets (the bottom three wealth deciles, or poorest; the middle four deciles, or middle class; and the top three deciles, or wealthiest) across the horizontal axis. The vertical axis plots the probability that those in a given age group and wealth bucket choose senior housing. We estimate for three age groupings (65-74, 75-84,  85-94+), for earlier (1985-94, dashed or dotted lines) and later (1995-2011, solid lines) periods.</a:t>
            </a:r>
          </a:p>
          <a:p>
            <a:endParaRPr lang="en-US" sz="1000" dirty="0" smtClean="0"/>
          </a:p>
          <a:p>
            <a:r>
              <a:rPr lang="en-US" sz="1600" dirty="0" smtClean="0"/>
              <a:t>From the top of the chart, the dark grey dashed and solid lines report the probability of 85 to 94+ year olds living in senior housing. The lines show a downward slope to the right, indicating lower probability of senior housing as wealth rises—evidence of aging in place. The solid line, however, shifted upwards from the dashed, especially for the top wealth group, indicating that wealthier individuals have become more likely to choose senior housing. </a:t>
            </a:r>
          </a:p>
          <a:p>
            <a:endParaRPr lang="en-US" sz="1000" dirty="0"/>
          </a:p>
          <a:p>
            <a:r>
              <a:rPr lang="en-US" sz="1600" dirty="0" smtClean="0"/>
              <a:t>The light grey lines show results for the 75 to 84 year olds, and also slope downward to the right. The upward shift in the more recent period is considerably larger for the middle wealth groups than had been the case among older age groups. </a:t>
            </a:r>
          </a:p>
          <a:p>
            <a:endParaRPr lang="en-US" sz="1000" dirty="0"/>
          </a:p>
          <a:p>
            <a:r>
              <a:rPr lang="en-US" sz="1600" dirty="0" smtClean="0"/>
              <a:t>The younger cohorts (age 65 to 74) show a more pronounced increase among wealthier deciles, as can be seen where the solid lines lie above the dashed or dotted at the 8-9-10 decile grouping. It is interesting that the impact of wealth on choice of senior housing changed most dramatically among the younger seniors.</a:t>
            </a:r>
            <a:endParaRPr lang="en-US" sz="16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408042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Wealth Increases Choice of Senior Housing</a:t>
            </a:r>
            <a:endParaRPr lang="en-US" sz="28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18</a:t>
            </a:fld>
            <a:endParaRPr lang="en-US">
              <a:solidFill>
                <a:srgbClr val="000000"/>
              </a:solidFill>
            </a:endParaRPr>
          </a:p>
        </p:txBody>
      </p:sp>
      <p:graphicFrame>
        <p:nvGraphicFramePr>
          <p:cNvPr id="5" name="Chart 4"/>
          <p:cNvGraphicFramePr/>
          <p:nvPr>
            <p:extLst>
              <p:ext uri="{D42A27DB-BD31-4B8C-83A1-F6EECF244321}">
                <p14:modId xmlns:p14="http://schemas.microsoft.com/office/powerpoint/2010/main" val="3720629824"/>
              </p:ext>
            </p:extLst>
          </p:nvPr>
        </p:nvGraphicFramePr>
        <p:xfrm>
          <a:off x="609600" y="1066800"/>
          <a:ext cx="80772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128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and Financial Determinants </a:t>
            </a:r>
            <a:r>
              <a:rPr lang="en-US" dirty="0" smtClean="0"/>
              <a:t/>
            </a:r>
            <a:br>
              <a:rPr lang="en-US" dirty="0" smtClean="0"/>
            </a:br>
            <a:r>
              <a:rPr lang="en-US" dirty="0" smtClean="0"/>
              <a:t>of </a:t>
            </a:r>
            <a:r>
              <a:rPr lang="en-US" dirty="0"/>
              <a:t>Housing Choice in Retirement</a:t>
            </a:r>
          </a:p>
        </p:txBody>
      </p:sp>
      <p:sp>
        <p:nvSpPr>
          <p:cNvPr id="3" name="Content Placeholder 2"/>
          <p:cNvSpPr>
            <a:spLocks noGrp="1"/>
          </p:cNvSpPr>
          <p:nvPr>
            <p:ph idx="1"/>
          </p:nvPr>
        </p:nvSpPr>
        <p:spPr>
          <a:xfrm>
            <a:off x="457200" y="1219200"/>
            <a:ext cx="8229600" cy="4525963"/>
          </a:xfrm>
        </p:spPr>
        <p:txBody>
          <a:bodyPr/>
          <a:lstStyle/>
          <a:p>
            <a:pPr marL="0" indent="0" algn="ctr">
              <a:buNone/>
            </a:pPr>
            <a:r>
              <a:rPr lang="en-US" sz="2000" b="1" dirty="0" smtClean="0"/>
              <a:t>Overview</a:t>
            </a:r>
          </a:p>
          <a:p>
            <a:pPr marL="0" indent="0">
              <a:buNone/>
            </a:pPr>
            <a:endParaRPr lang="en-US" sz="1400" dirty="0"/>
          </a:p>
          <a:p>
            <a:pPr marL="0" indent="0">
              <a:buNone/>
            </a:pPr>
            <a:r>
              <a:rPr lang="en-US" sz="1400" dirty="0" smtClean="0"/>
              <a:t>This </a:t>
            </a:r>
            <a:r>
              <a:rPr lang="en-US" sz="1400" dirty="0"/>
              <a:t>study examines the demographic and financial determinants of housing choices of older Americans, and how they have changed over the past several decades. </a:t>
            </a:r>
            <a:r>
              <a:rPr lang="en-US" sz="1400" dirty="0" smtClean="0"/>
              <a:t> As the senior housing sector has grown, it has offered an increasing diversity of choices for seniors.  The </a:t>
            </a:r>
            <a:r>
              <a:rPr lang="en-US" sz="1400" dirty="0"/>
              <a:t>move to senior housing has become, for many older Americans, a choice of lifestyle rather than a move based on medical or nursing needs.</a:t>
            </a:r>
          </a:p>
          <a:p>
            <a:pPr marL="0" indent="0">
              <a:buNone/>
            </a:pPr>
            <a:endParaRPr lang="en-US" sz="1400" dirty="0" smtClean="0"/>
          </a:p>
          <a:p>
            <a:pPr marL="0" indent="0">
              <a:buNone/>
            </a:pPr>
            <a:r>
              <a:rPr lang="en-US" sz="1400" dirty="0" smtClean="0"/>
              <a:t>The relationship between wealth and choice of housing has undergone a significant change in recent decades. In the early years of our study, </a:t>
            </a:r>
            <a:r>
              <a:rPr lang="en-US" sz="1400" dirty="0"/>
              <a:t>greater wealth </a:t>
            </a:r>
            <a:r>
              <a:rPr lang="en-US" sz="1400" dirty="0" smtClean="0"/>
              <a:t>allowed for </a:t>
            </a:r>
            <a:r>
              <a:rPr lang="en-US" sz="1400" dirty="0"/>
              <a:t>“aging in place</a:t>
            </a:r>
            <a:r>
              <a:rPr lang="en-US" sz="1400" dirty="0" smtClean="0"/>
              <a:t>” </a:t>
            </a:r>
            <a:r>
              <a:rPr lang="en-US" sz="1400" dirty="0"/>
              <a:t>and a lower likelihood of living in senior housing. More recently, </a:t>
            </a:r>
            <a:r>
              <a:rPr lang="en-US" sz="1400" dirty="0" smtClean="0"/>
              <a:t>however, higher </a:t>
            </a:r>
            <a:r>
              <a:rPr lang="en-US" sz="1400" dirty="0"/>
              <a:t>wealth has become associated with increased senior living. Underlying this change is a shift in the mix of senior facilities, from predominantly those focused on medical needs and skilled </a:t>
            </a:r>
            <a:r>
              <a:rPr lang="en-US" sz="1400" dirty="0" smtClean="0"/>
              <a:t>nursing, </a:t>
            </a:r>
            <a:r>
              <a:rPr lang="en-US" sz="1400" dirty="0"/>
              <a:t>to newer retirement communities with a higher level of non-medical services, activities and amenities. </a:t>
            </a:r>
            <a:endParaRPr lang="en-US" sz="1400" dirty="0" smtClean="0"/>
          </a:p>
          <a:p>
            <a:pPr marL="0" indent="0">
              <a:buNone/>
            </a:pPr>
            <a:endParaRPr lang="en-US" sz="1400" dirty="0"/>
          </a:p>
          <a:p>
            <a:pPr marL="0" indent="0">
              <a:buNone/>
            </a:pPr>
            <a:r>
              <a:rPr lang="en-US" sz="1400" dirty="0"/>
              <a:t>These trends suggest that the effects </a:t>
            </a:r>
            <a:r>
              <a:rPr lang="en-US" sz="1400" dirty="0" smtClean="0"/>
              <a:t>of the aging of the Baby </a:t>
            </a:r>
            <a:r>
              <a:rPr lang="en-US" sz="1400" dirty="0"/>
              <a:t>Boom </a:t>
            </a:r>
            <a:r>
              <a:rPr lang="en-US" sz="1400" dirty="0" smtClean="0"/>
              <a:t>generation on </a:t>
            </a:r>
            <a:r>
              <a:rPr lang="en-US" sz="1400" dirty="0"/>
              <a:t>senior living communities may extend beyond those merely related to its size. With a large number of high-wealth individuals in the Baby Boom generation, demand for high-end retirement communities may experience a particular rise in the years ahead. The age at which older Americans move into a senior facility has shifted forward over the past two generations, and the front edge of the Baby Boom generation will soon be approaching the age range when moving to a senior community becomes a realistic consideration.</a:t>
            </a:r>
          </a:p>
          <a:p>
            <a:endParaRPr lang="en-US" sz="14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412635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Takeaway Messages</a:t>
            </a:r>
            <a:endParaRPr lang="en-US" sz="2800" dirty="0"/>
          </a:p>
        </p:txBody>
      </p:sp>
      <p:sp>
        <p:nvSpPr>
          <p:cNvPr id="3" name="Content Placeholder 2"/>
          <p:cNvSpPr>
            <a:spLocks noGrp="1"/>
          </p:cNvSpPr>
          <p:nvPr>
            <p:ph idx="1"/>
          </p:nvPr>
        </p:nvSpPr>
        <p:spPr>
          <a:xfrm>
            <a:off x="457200" y="990600"/>
            <a:ext cx="8229600" cy="4906963"/>
          </a:xfrm>
        </p:spPr>
        <p:txBody>
          <a:bodyPr/>
          <a:lstStyle/>
          <a:p>
            <a:pPr marL="0" indent="0">
              <a:buNone/>
            </a:pPr>
            <a:r>
              <a:rPr lang="en-US" sz="1600" dirty="0" smtClean="0"/>
              <a:t>Senior housing is a different experience than it was in generations past:</a:t>
            </a:r>
          </a:p>
          <a:p>
            <a:pPr marL="0" indent="0">
              <a:buNone/>
            </a:pPr>
            <a:endParaRPr lang="en-US" sz="800" dirty="0" smtClean="0"/>
          </a:p>
          <a:p>
            <a:r>
              <a:rPr lang="en-US" sz="1600" dirty="0" smtClean="0"/>
              <a:t>Instead of a </a:t>
            </a:r>
            <a:r>
              <a:rPr lang="en-US" sz="1600" b="1" i="1" dirty="0" smtClean="0"/>
              <a:t>move based on need</a:t>
            </a:r>
            <a:r>
              <a:rPr lang="en-US" sz="1600" dirty="0" smtClean="0"/>
              <a:t> for skilled nursing or medical care, it is increasingly a </a:t>
            </a:r>
            <a:r>
              <a:rPr lang="en-US" sz="1600" b="1" i="1" dirty="0" smtClean="0"/>
              <a:t>choice of lifestyle</a:t>
            </a:r>
            <a:r>
              <a:rPr lang="en-US" sz="1600" dirty="0" smtClean="0"/>
              <a:t>;</a:t>
            </a:r>
          </a:p>
          <a:p>
            <a:r>
              <a:rPr lang="en-US" sz="1600" dirty="0" smtClean="0"/>
              <a:t>Facilities are more likely “communities” than “institutions”;</a:t>
            </a:r>
          </a:p>
          <a:p>
            <a:r>
              <a:rPr lang="en-US" sz="1600" dirty="0" smtClean="0"/>
              <a:t>This all costs money!</a:t>
            </a:r>
          </a:p>
          <a:p>
            <a:pPr marL="0" indent="0">
              <a:buNone/>
            </a:pPr>
            <a:endParaRPr lang="en-US" sz="1600" dirty="0" smtClean="0"/>
          </a:p>
          <a:p>
            <a:pPr marL="0" indent="0">
              <a:buNone/>
            </a:pPr>
            <a:r>
              <a:rPr lang="en-US" sz="1600" dirty="0" smtClean="0"/>
              <a:t>The relationship between age, wealth, and probability of senior housing occupancy changed over the past two decades:</a:t>
            </a:r>
          </a:p>
          <a:p>
            <a:pPr marL="0" indent="0">
              <a:buNone/>
            </a:pPr>
            <a:endParaRPr lang="en-US" sz="800" dirty="0"/>
          </a:p>
          <a:p>
            <a:r>
              <a:rPr lang="en-US" sz="1600" dirty="0" smtClean="0"/>
              <a:t>“</a:t>
            </a:r>
            <a:r>
              <a:rPr lang="en-US" sz="1600" b="1" i="1" dirty="0" smtClean="0"/>
              <a:t>Aging </a:t>
            </a:r>
            <a:r>
              <a:rPr lang="en-US" sz="1600" b="1" i="1" dirty="0"/>
              <a:t>in </a:t>
            </a:r>
            <a:r>
              <a:rPr lang="en-US" sz="1600" b="1" i="1" dirty="0" smtClean="0"/>
              <a:t>place</a:t>
            </a:r>
            <a:r>
              <a:rPr lang="en-US" sz="1600" dirty="0" smtClean="0"/>
              <a:t>” is giving way to “</a:t>
            </a:r>
            <a:r>
              <a:rPr lang="en-US" sz="1600" b="1" i="1" dirty="0" smtClean="0"/>
              <a:t>active retirement communities</a:t>
            </a:r>
            <a:r>
              <a:rPr lang="en-US" sz="1600" dirty="0" smtClean="0"/>
              <a:t>”;</a:t>
            </a:r>
          </a:p>
          <a:p>
            <a:r>
              <a:rPr lang="en-US" sz="1600" dirty="0" smtClean="0"/>
              <a:t>Wealth used to allow one to obtain nursing and other services in-home; now it allows access to a senior living community;</a:t>
            </a:r>
          </a:p>
          <a:p>
            <a:r>
              <a:rPr lang="en-US" sz="1600" dirty="0" smtClean="0"/>
              <a:t>The impact of the Baby Boom on demand for senior housing will be greater than demographics or headcount alone would suggest;</a:t>
            </a:r>
          </a:p>
          <a:p>
            <a:r>
              <a:rPr lang="en-US" sz="1600" dirty="0" smtClean="0"/>
              <a:t>The types of services, living arrangements and other amenities provided will continue to evolve.  </a:t>
            </a:r>
            <a:endParaRPr lang="en-US" sz="16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585944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Full Research Study is Available Online</a:t>
            </a:r>
            <a:endParaRPr lang="en-US" sz="2800" dirty="0"/>
          </a:p>
        </p:txBody>
      </p:sp>
      <p:sp>
        <p:nvSpPr>
          <p:cNvPr id="3" name="Content Placeholder 2"/>
          <p:cNvSpPr>
            <a:spLocks noGrp="1"/>
          </p:cNvSpPr>
          <p:nvPr>
            <p:ph idx="1"/>
          </p:nvPr>
        </p:nvSpPr>
        <p:spPr>
          <a:xfrm>
            <a:off x="457200" y="990600"/>
            <a:ext cx="8229600" cy="4906963"/>
          </a:xfrm>
        </p:spPr>
        <p:txBody>
          <a:bodyPr/>
          <a:lstStyle/>
          <a:p>
            <a:pPr marL="0" indent="0" algn="ctr">
              <a:buNone/>
            </a:pPr>
            <a:r>
              <a:rPr lang="en-US" sz="2000" dirty="0"/>
              <a:t>Demographic and Financial Determinants of Housing Choice in Retirement</a:t>
            </a:r>
          </a:p>
          <a:p>
            <a:pPr marL="0" indent="0" algn="ctr">
              <a:buNone/>
            </a:pPr>
            <a:r>
              <a:rPr lang="en-US" sz="2000" dirty="0"/>
              <a:t>and the Rise of Senior Living</a:t>
            </a:r>
          </a:p>
          <a:p>
            <a:pPr marL="0" indent="0" algn="ctr">
              <a:buNone/>
            </a:pPr>
            <a:endParaRPr lang="en-US" sz="1200" dirty="0"/>
          </a:p>
          <a:p>
            <a:pPr marL="0" indent="0" algn="ctr">
              <a:buNone/>
            </a:pPr>
            <a:r>
              <a:rPr lang="en-US" sz="1200" dirty="0"/>
              <a:t>Calvin Schnure</a:t>
            </a:r>
          </a:p>
          <a:p>
            <a:pPr marL="0" indent="0" algn="ctr">
              <a:buNone/>
            </a:pPr>
            <a:r>
              <a:rPr lang="en-US" sz="1200" dirty="0"/>
              <a:t>Shruthi Venkatesh </a:t>
            </a:r>
          </a:p>
          <a:p>
            <a:pPr marL="0" indent="0" algn="ctr">
              <a:buNone/>
            </a:pPr>
            <a:r>
              <a:rPr lang="en-US" sz="1200" dirty="0"/>
              <a:t>National Association of Real Estate Investment Trusts</a:t>
            </a:r>
            <a:r>
              <a:rPr lang="en-US" sz="1200" dirty="0" smtClean="0"/>
              <a:t>©</a:t>
            </a:r>
          </a:p>
          <a:p>
            <a:pPr marL="0" indent="0" algn="ctr">
              <a:buNone/>
            </a:pPr>
            <a:r>
              <a:rPr lang="en-US" sz="1200" dirty="0" smtClean="0"/>
              <a:t>March 31, 2015</a:t>
            </a:r>
            <a:endParaRPr lang="en-US" sz="1200" dirty="0"/>
          </a:p>
          <a:p>
            <a:pPr marL="0" indent="0">
              <a:buNone/>
            </a:pPr>
            <a:endParaRPr lang="en-US" sz="1200" dirty="0"/>
          </a:p>
          <a:p>
            <a:pPr marL="0" indent="0">
              <a:buNone/>
            </a:pPr>
            <a:r>
              <a:rPr lang="en-US" sz="1200" dirty="0" smtClean="0"/>
              <a:t>This </a:t>
            </a:r>
            <a:r>
              <a:rPr lang="en-US" sz="1200" dirty="0"/>
              <a:t>study examines the demographic and financial determinants of housing choices of older Americans, and how they have changed over the past several decades. Using logistic regressions with the Panel Study of Income Dynamics (PSID), a nationally representative longitudinal survey from 1968 to 2011, we find that in earlier periods, greater wealth was associated with “aging in place” and a lower likelihood of living in senior housing. More recently, the relationship between wealth and senior housing has changed, and higher wealth has become associated with increased senior living. Underlying this change is a shift in the mix of senior facilities, from predominantly those focused on medical needs and skilled nursing to newer retirement communities with a higher level of non-medical services, activities and amenities. The move to senior housing has become, for many older Americans, a choice of lifestyle rather than a move based on medical or nursing needs</a:t>
            </a:r>
            <a:r>
              <a:rPr lang="en-US" sz="1200" dirty="0" smtClean="0"/>
              <a:t>.</a:t>
            </a:r>
          </a:p>
          <a:p>
            <a:pPr marL="0" indent="0">
              <a:buNone/>
            </a:pPr>
            <a:endParaRPr lang="en-US" sz="1200" dirty="0"/>
          </a:p>
          <a:p>
            <a:pPr marL="0" indent="0">
              <a:buNone/>
            </a:pPr>
            <a:r>
              <a:rPr lang="en-US" sz="1200" dirty="0"/>
              <a:t>These trends suggest that the aging Baby Boom generation’s effects on senior living communities may extend beyond those merely related to its size. With a large number of high-wealth individuals in the Baby Boom generation, demand for high-end retirement communities may experience a particular rise in the years ahead. The age at which older Americans move into a senior facility has shifted forward over the past two generations, and the front edge of the Baby Boom generation will soon be approaching the age range when moving to a senior community becomes a realistic consideration</a:t>
            </a:r>
            <a:r>
              <a:rPr lang="en-US" sz="1200" dirty="0" smtClean="0"/>
              <a:t>.</a:t>
            </a:r>
          </a:p>
          <a:p>
            <a:pPr marL="0" indent="0">
              <a:buNone/>
            </a:pPr>
            <a:endParaRPr lang="en-US" sz="1200" dirty="0"/>
          </a:p>
          <a:p>
            <a:pPr marL="0" indent="0">
              <a:buNone/>
            </a:pPr>
            <a:r>
              <a:rPr lang="en-US" sz="1200" dirty="0">
                <a:hlinkClick r:id="rId2"/>
              </a:rPr>
              <a:t>http://</a:t>
            </a:r>
            <a:r>
              <a:rPr lang="en-US" sz="1200" dirty="0" smtClean="0">
                <a:hlinkClick r:id="rId2"/>
              </a:rPr>
              <a:t>papers.ssrn.com/sol3/papers.cfm?abstract_id=2588026</a:t>
            </a:r>
            <a:endParaRPr lang="en-US" sz="1200" dirty="0" smtClean="0"/>
          </a:p>
          <a:p>
            <a:pPr marL="0" indent="0">
              <a:buNone/>
            </a:pPr>
            <a:endParaRPr lang="en-US" sz="1200" dirty="0"/>
          </a:p>
          <a:p>
            <a:pPr marL="0" indent="0">
              <a:buNone/>
            </a:pPr>
            <a:endParaRPr lang="en-US" sz="1200" dirty="0"/>
          </a:p>
          <a:p>
            <a:pPr marL="0" indent="0">
              <a:buNone/>
            </a:pPr>
            <a:endParaRPr lang="en-US" sz="12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385704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3"/>
          <p:cNvSpPr>
            <a:spLocks noGrp="1" noChangeArrowheads="1"/>
          </p:cNvSpPr>
          <p:nvPr>
            <p:ph type="body" idx="1"/>
          </p:nvPr>
        </p:nvSpPr>
        <p:spPr>
          <a:xfrm>
            <a:off x="914400" y="1143000"/>
            <a:ext cx="7543800" cy="3973395"/>
          </a:xfrm>
        </p:spPr>
        <p:txBody>
          <a:bodyPr>
            <a:spAutoFit/>
          </a:bodyPr>
          <a:lstStyle/>
          <a:p>
            <a:pPr marL="0" indent="0" eaLnBrk="1" hangingPunct="1">
              <a:lnSpc>
                <a:spcPct val="80000"/>
              </a:lnSpc>
              <a:buFontTx/>
              <a:buNone/>
              <a:tabLst>
                <a:tab pos="574675" algn="l"/>
              </a:tabLst>
            </a:pPr>
            <a:r>
              <a:rPr lang="en-US" altLang="en-US" sz="1000" dirty="0" smtClean="0"/>
              <a:t>NAREIT is the worldwide representative voice for REITs and listed real estate companies with an interest in U.S. real estate and capital markets.  Members are REITs and other businesses that own, operate and manage income-producing real estate, as well as those firms and individuals who advise, study and service those businesses.  NAREIT is the exclusive registered trademark of the National Association of Real Estate Investment Trusts, Inc.®, 1875 I St., NW, Suite 600, Washington, DC 20006-5413.  Follow us on </a:t>
            </a:r>
            <a:r>
              <a:rPr lang="en-US" altLang="en-US" sz="1000" dirty="0" smtClean="0">
                <a:hlinkClick r:id="rId3"/>
              </a:rPr>
              <a:t>REIT.com</a:t>
            </a:r>
            <a:r>
              <a:rPr lang="en-US" altLang="en-US" sz="1000" dirty="0" smtClean="0"/>
              <a:t>.</a:t>
            </a:r>
          </a:p>
          <a:p>
            <a:pPr marL="0" indent="0" eaLnBrk="1" hangingPunct="1">
              <a:lnSpc>
                <a:spcPct val="80000"/>
              </a:lnSpc>
              <a:buFontTx/>
              <a:buNone/>
              <a:tabLst>
                <a:tab pos="574675" algn="l"/>
              </a:tabLst>
            </a:pPr>
            <a:endParaRPr lang="en-US" altLang="en-US" sz="1000" dirty="0" smtClean="0"/>
          </a:p>
          <a:p>
            <a:pPr marL="0" indent="0" eaLnBrk="1" hangingPunct="1">
              <a:lnSpc>
                <a:spcPct val="80000"/>
              </a:lnSpc>
              <a:buFontTx/>
              <a:buNone/>
              <a:tabLst>
                <a:tab pos="574675" algn="l"/>
              </a:tabLst>
            </a:pPr>
            <a:r>
              <a:rPr lang="en-US" altLang="en-US" sz="1000" dirty="0" smtClean="0"/>
              <a:t>Copyright© 2015 by the National Association of Real Estate Investment Trusts, Inc.®  All rights reserved.</a:t>
            </a:r>
          </a:p>
          <a:p>
            <a:pPr marL="0" indent="0" eaLnBrk="1" hangingPunct="1">
              <a:lnSpc>
                <a:spcPct val="80000"/>
              </a:lnSpc>
              <a:buFontTx/>
              <a:buNone/>
              <a:tabLst>
                <a:tab pos="574675" algn="l"/>
              </a:tabLst>
            </a:pPr>
            <a:endParaRPr lang="en-US" altLang="en-US" sz="1000" dirty="0" smtClean="0"/>
          </a:p>
          <a:p>
            <a:pPr marL="0" indent="0" eaLnBrk="1" hangingPunct="1">
              <a:lnSpc>
                <a:spcPct val="80000"/>
              </a:lnSpc>
              <a:buFontTx/>
              <a:buNone/>
              <a:tabLst>
                <a:tab pos="574675" algn="l"/>
              </a:tabLst>
            </a:pPr>
            <a:r>
              <a:rPr lang="en-US" altLang="en-US" sz="1000" dirty="0" smtClean="0"/>
              <a:t>This information is solely educational in nature and is not intended by NAREIT to serve as the primary basis for any investment decision.  NAREIT is not acting as an investment adviser, investment fiduciary, broker, dealer or other market participant, and no offer or solicitation to buy or sell any security or real estate investment is being made.  Investments and solicitations for investment must be made directly through an agent, employee or representative of a particular investment or fund and cannot be made through NAREIT.  NAREIT does not allow any agent, employee or representative to personally solicit any investment or accept any monies to be invested in a particular security or real estate investment.</a:t>
            </a:r>
          </a:p>
          <a:p>
            <a:pPr marL="0" indent="0" eaLnBrk="1" hangingPunct="1">
              <a:lnSpc>
                <a:spcPct val="80000"/>
              </a:lnSpc>
              <a:buFontTx/>
              <a:buNone/>
              <a:tabLst>
                <a:tab pos="574675" algn="l"/>
              </a:tabLst>
            </a:pPr>
            <a:endParaRPr lang="en-US" altLang="en-US" sz="1000" dirty="0" smtClean="0"/>
          </a:p>
          <a:p>
            <a:pPr marL="0" indent="0" eaLnBrk="1" hangingPunct="1">
              <a:lnSpc>
                <a:spcPct val="80000"/>
              </a:lnSpc>
              <a:buFontTx/>
              <a:buNone/>
              <a:tabLst>
                <a:tab pos="574675" algn="l"/>
              </a:tabLst>
            </a:pPr>
            <a:r>
              <a:rPr lang="en-US" altLang="en-US" sz="1000" dirty="0" smtClean="0"/>
              <a:t>All REIT data are derived from, and apply only to, publicly traded securities.  While such data are believed to be reliable when prepared or provided, such data are subject to change or restatement.  NAREIT does not warrant or guarantee such data for accuracy or completeness, and shall not be liable under any legal theory for such data or any errors or omissions therein.  See </a:t>
            </a:r>
            <a:r>
              <a:rPr lang="en-US" altLang="en-US" sz="1000" dirty="0" smtClean="0">
                <a:hlinkClick r:id="rId4"/>
              </a:rPr>
              <a:t>http://reit.com/TermsofUse.aspx</a:t>
            </a:r>
            <a:r>
              <a:rPr lang="en-US" altLang="en-US" sz="1000" dirty="0" smtClean="0"/>
              <a:t> for important information regarding this data, the underlying assumptions and the limitations of NAREIT’s liability therefore, all of which are incorporated by reference herein.</a:t>
            </a:r>
          </a:p>
          <a:p>
            <a:pPr marL="0" indent="0" eaLnBrk="1" hangingPunct="1">
              <a:lnSpc>
                <a:spcPct val="80000"/>
              </a:lnSpc>
              <a:buFontTx/>
              <a:buNone/>
              <a:tabLst>
                <a:tab pos="574675" algn="l"/>
              </a:tabLst>
            </a:pPr>
            <a:endParaRPr lang="en-US" altLang="en-US" sz="1000" dirty="0" smtClean="0"/>
          </a:p>
          <a:p>
            <a:pPr marL="0" indent="0" eaLnBrk="1" hangingPunct="1">
              <a:lnSpc>
                <a:spcPct val="80000"/>
              </a:lnSpc>
              <a:buFontTx/>
              <a:buNone/>
              <a:tabLst>
                <a:tab pos="574675" algn="l"/>
              </a:tabLst>
            </a:pPr>
            <a:r>
              <a:rPr lang="en-US" altLang="en-US" sz="1000" dirty="0" smtClean="0"/>
              <a:t>Performance results are provided only as a barometer or measure of past performance, and future values will fluctuate from those used in the underlying data.  Any investment returns or performance data (past, hypothetical or otherwise) shown herein or in such data are not necessarily indicative of future returns or performance.</a:t>
            </a:r>
          </a:p>
          <a:p>
            <a:pPr marL="0" indent="0" eaLnBrk="1" hangingPunct="1">
              <a:lnSpc>
                <a:spcPct val="80000"/>
              </a:lnSpc>
              <a:buFontTx/>
              <a:buNone/>
              <a:tabLst>
                <a:tab pos="574675" algn="l"/>
              </a:tabLst>
            </a:pPr>
            <a:endParaRPr lang="en-US" altLang="en-US" sz="1000" dirty="0" smtClean="0"/>
          </a:p>
          <a:p>
            <a:pPr marL="0" indent="0" eaLnBrk="1" hangingPunct="1">
              <a:lnSpc>
                <a:spcPct val="80000"/>
              </a:lnSpc>
              <a:buFontTx/>
              <a:buNone/>
              <a:tabLst>
                <a:tab pos="574675" algn="l"/>
              </a:tabLst>
            </a:pPr>
            <a:r>
              <a:rPr lang="en-US" altLang="en-US" sz="1000" dirty="0" smtClean="0"/>
              <a:t>Before an investment is made in any security, fund or investment, investors are strongly advised to request a copy of the prospectus or other disclosure or investment documentation and read it carefully.  Such prospectus or other information contains important information about a security’s, fund’s or other investment’s objectives and strategies, risks and expenses.  Investors should read all such information carefully before making an investment decision or investing any funds.  Investors should consult with their investment fiduciary or other market professional before making any investment in any security, fund or other investment.</a:t>
            </a:r>
          </a:p>
        </p:txBody>
      </p:sp>
      <p:sp>
        <p:nvSpPr>
          <p:cNvPr id="495619" name="Rectangle 4"/>
          <p:cNvSpPr>
            <a:spLocks noChangeArrowheads="1"/>
          </p:cNvSpPr>
          <p:nvPr/>
        </p:nvSpPr>
        <p:spPr bwMode="auto">
          <a:xfrm>
            <a:off x="533400" y="762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Arial Unicode MS" pitchFamily="34" charset="-128"/>
              </a:defRPr>
            </a:lvl1pPr>
            <a:lvl2pPr marL="742950" indent="-285750" algn="l">
              <a:spcBef>
                <a:spcPct val="20000"/>
              </a:spcBef>
              <a:buChar char="–"/>
              <a:defRPr sz="2800">
                <a:solidFill>
                  <a:schemeClr val="tx1"/>
                </a:solidFill>
                <a:latin typeface="Arial Unicode MS" pitchFamily="34" charset="-128"/>
              </a:defRPr>
            </a:lvl2pPr>
            <a:lvl3pPr marL="1143000" indent="-228600" algn="l">
              <a:spcBef>
                <a:spcPct val="20000"/>
              </a:spcBef>
              <a:buChar char="•"/>
              <a:defRPr sz="2400">
                <a:solidFill>
                  <a:schemeClr val="tx1"/>
                </a:solidFill>
                <a:latin typeface="Arial Unicode MS" pitchFamily="34" charset="-128"/>
              </a:defRPr>
            </a:lvl3pPr>
            <a:lvl4pPr marL="1600200" indent="-228600" algn="l">
              <a:spcBef>
                <a:spcPct val="20000"/>
              </a:spcBef>
              <a:buChar char="–"/>
              <a:defRPr sz="2000">
                <a:solidFill>
                  <a:schemeClr val="tx1"/>
                </a:solidFill>
                <a:latin typeface="Arial Unicode MS" pitchFamily="34" charset="-128"/>
              </a:defRPr>
            </a:lvl4pPr>
            <a:lvl5pPr marL="2057400" indent="-228600" algn="l">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spcBef>
                <a:spcPct val="0"/>
              </a:spcBef>
              <a:buFontTx/>
              <a:buNone/>
            </a:pPr>
            <a:r>
              <a:rPr lang="en-US" altLang="en-US" sz="2400" b="1" dirty="0">
                <a:solidFill>
                  <a:schemeClr val="bg1"/>
                </a:solidFill>
                <a:ea typeface="Arial Unicode MS" pitchFamily="34" charset="-128"/>
                <a:cs typeface="Arial Unicode MS" pitchFamily="34" charset="-128"/>
              </a:rPr>
              <a:t>Disclaimer</a:t>
            </a:r>
          </a:p>
        </p:txBody>
      </p:sp>
      <p:sp>
        <p:nvSpPr>
          <p:cNvPr id="495620" name="Rectangle 5"/>
          <p:cNvSpPr>
            <a:spLocks noChangeArrowheads="1"/>
          </p:cNvSpPr>
          <p:nvPr/>
        </p:nvSpPr>
        <p:spPr bwMode="auto">
          <a:xfrm>
            <a:off x="2590800" y="5759450"/>
            <a:ext cx="447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Unicode MS" pitchFamily="34" charset="-128"/>
              </a:defRPr>
            </a:lvl1pPr>
            <a:lvl2pPr marL="742950" indent="-285750" algn="l">
              <a:spcBef>
                <a:spcPct val="20000"/>
              </a:spcBef>
              <a:buChar char="–"/>
              <a:defRPr sz="2800">
                <a:solidFill>
                  <a:schemeClr val="tx1"/>
                </a:solidFill>
                <a:latin typeface="Arial Unicode MS" pitchFamily="34" charset="-128"/>
              </a:defRPr>
            </a:lvl2pPr>
            <a:lvl3pPr marL="1143000" indent="-228600" algn="l">
              <a:spcBef>
                <a:spcPct val="20000"/>
              </a:spcBef>
              <a:buChar char="•"/>
              <a:defRPr sz="2400">
                <a:solidFill>
                  <a:schemeClr val="tx1"/>
                </a:solidFill>
                <a:latin typeface="Arial Unicode MS" pitchFamily="34" charset="-128"/>
              </a:defRPr>
            </a:lvl3pPr>
            <a:lvl4pPr marL="1600200" indent="-228600" algn="l">
              <a:spcBef>
                <a:spcPct val="20000"/>
              </a:spcBef>
              <a:buChar char="–"/>
              <a:defRPr sz="2000">
                <a:solidFill>
                  <a:schemeClr val="tx1"/>
                </a:solidFill>
                <a:latin typeface="Arial Unicode MS" pitchFamily="34" charset="-128"/>
              </a:defRPr>
            </a:lvl4pPr>
            <a:lvl5pPr marL="2057400" indent="-228600" algn="l">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r" eaLnBrk="0" hangingPunct="0">
              <a:spcBef>
                <a:spcPct val="0"/>
              </a:spcBef>
              <a:buFontTx/>
              <a:buNone/>
            </a:pPr>
            <a:r>
              <a:rPr lang="en-US" altLang="en-US" sz="1600" b="1">
                <a:solidFill>
                  <a:srgbClr val="333399"/>
                </a:solidFill>
              </a:rPr>
              <a:t>For more information please visit: </a:t>
            </a:r>
            <a:r>
              <a:rPr lang="en-US" altLang="en-US" sz="1600" b="1">
                <a:solidFill>
                  <a:srgbClr val="333399"/>
                </a:solidFill>
                <a:hlinkClick r:id="rId5"/>
              </a:rPr>
              <a:t>www.reit.com</a:t>
            </a:r>
            <a:endParaRPr lang="en-US" altLang="en-US" sz="1600" b="1">
              <a:solidFill>
                <a:srgbClr val="333399"/>
              </a:solidFill>
            </a:endParaRPr>
          </a:p>
        </p:txBody>
      </p:sp>
      <p:sp>
        <p:nvSpPr>
          <p:cNvPr id="495621" name="Text Box 6"/>
          <p:cNvSpPr txBox="1">
            <a:spLocks noChangeArrowheads="1"/>
          </p:cNvSpPr>
          <p:nvPr/>
        </p:nvSpPr>
        <p:spPr bwMode="auto">
          <a:xfrm>
            <a:off x="8001000" y="6477000"/>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Unicode MS" pitchFamily="34" charset="-128"/>
              </a:defRPr>
            </a:lvl1pPr>
            <a:lvl2pPr marL="742950" indent="-285750" algn="l">
              <a:spcBef>
                <a:spcPct val="20000"/>
              </a:spcBef>
              <a:buChar char="–"/>
              <a:defRPr sz="2800">
                <a:solidFill>
                  <a:schemeClr val="tx1"/>
                </a:solidFill>
                <a:latin typeface="Arial Unicode MS" pitchFamily="34" charset="-128"/>
              </a:defRPr>
            </a:lvl2pPr>
            <a:lvl3pPr marL="1143000" indent="-228600" algn="l">
              <a:spcBef>
                <a:spcPct val="20000"/>
              </a:spcBef>
              <a:buChar char="•"/>
              <a:defRPr sz="2400">
                <a:solidFill>
                  <a:schemeClr val="tx1"/>
                </a:solidFill>
                <a:latin typeface="Arial Unicode MS" pitchFamily="34" charset="-128"/>
              </a:defRPr>
            </a:lvl3pPr>
            <a:lvl4pPr marL="1600200" indent="-228600" algn="l">
              <a:spcBef>
                <a:spcPct val="20000"/>
              </a:spcBef>
              <a:buChar char="–"/>
              <a:defRPr sz="2000">
                <a:solidFill>
                  <a:schemeClr val="tx1"/>
                </a:solidFill>
                <a:latin typeface="Arial Unicode MS" pitchFamily="34" charset="-128"/>
              </a:defRPr>
            </a:lvl4pPr>
            <a:lvl5pPr marL="2057400" indent="-228600" algn="l">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a:spcBef>
                <a:spcPct val="50000"/>
              </a:spcBef>
              <a:buFontTx/>
              <a:buNone/>
            </a:pPr>
            <a:fld id="{3B9C253F-5D6F-4D00-A876-E51776742643}" type="slidenum">
              <a:rPr lang="en-US" altLang="en-US" sz="1200">
                <a:latin typeface="+mn-lt"/>
              </a:rPr>
              <a:pPr algn="ctr">
                <a:spcBef>
                  <a:spcPct val="50000"/>
                </a:spcBef>
                <a:buFontTx/>
                <a:buNone/>
              </a:pPr>
              <a:t>21</a:t>
            </a:fld>
            <a:endParaRPr lang="en-US" altLang="en-US" sz="1800" dirty="0">
              <a:latin typeface="+mn-lt"/>
            </a:endParaRPr>
          </a:p>
        </p:txBody>
      </p:sp>
    </p:spTree>
    <p:extLst>
      <p:ext uri="{BB962C8B-B14F-4D97-AF65-F5344CB8AC3E}">
        <p14:creationId xmlns:p14="http://schemas.microsoft.com/office/powerpoint/2010/main" val="344047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Senior Living: Yesterday, Today and Tomorrow</a:t>
            </a:r>
            <a:endParaRPr lang="en-US" sz="2800" dirty="0"/>
          </a:p>
        </p:txBody>
      </p:sp>
      <p:sp>
        <p:nvSpPr>
          <p:cNvPr id="3" name="Content Placeholder 2"/>
          <p:cNvSpPr>
            <a:spLocks noGrp="1"/>
          </p:cNvSpPr>
          <p:nvPr>
            <p:ph idx="1"/>
          </p:nvPr>
        </p:nvSpPr>
        <p:spPr>
          <a:xfrm>
            <a:off x="457200" y="1066800"/>
            <a:ext cx="8229600" cy="5562600"/>
          </a:xfrm>
        </p:spPr>
        <p:txBody>
          <a:bodyPr/>
          <a:lstStyle/>
          <a:p>
            <a:pPr marL="0" indent="0">
              <a:buNone/>
            </a:pPr>
            <a:r>
              <a:rPr lang="en-US" sz="2400" dirty="0" smtClean="0"/>
              <a:t>Senior living in my grandfather’s time:</a:t>
            </a:r>
          </a:p>
          <a:p>
            <a:pPr marL="0" indent="0">
              <a:buNone/>
            </a:pPr>
            <a:r>
              <a:rPr lang="en-US" sz="2400" i="1" dirty="0" smtClean="0"/>
              <a:t>“old folks home”</a:t>
            </a:r>
          </a:p>
          <a:p>
            <a:pPr marL="0" indent="0">
              <a:buNone/>
            </a:pPr>
            <a:endParaRPr lang="en-US" sz="1200" dirty="0"/>
          </a:p>
          <a:p>
            <a:pPr marL="0" indent="0">
              <a:buNone/>
            </a:pPr>
            <a:r>
              <a:rPr lang="en-US" sz="2400" dirty="0" smtClean="0"/>
              <a:t>What words are associated with senior living today:</a:t>
            </a:r>
          </a:p>
          <a:p>
            <a:pPr marL="0" indent="0">
              <a:buNone/>
            </a:pPr>
            <a:r>
              <a:rPr lang="en-US" sz="2400" i="1" dirty="0" smtClean="0"/>
              <a:t>“Sunrise”, “Friendship”, “Leisure”, “Continuum of Care”, “Community”… “Golf”!</a:t>
            </a:r>
          </a:p>
          <a:p>
            <a:pPr marL="0" indent="0">
              <a:buNone/>
            </a:pPr>
            <a:endParaRPr lang="en-US" sz="1200" dirty="0"/>
          </a:p>
          <a:p>
            <a:pPr marL="0" indent="0">
              <a:buNone/>
            </a:pPr>
            <a:r>
              <a:rPr lang="en-US" sz="2400" dirty="0" smtClean="0"/>
              <a:t>Today’s (and tomorrow’s) seniors find greater availability of seniors housing, and greater variety of choices.</a:t>
            </a:r>
          </a:p>
          <a:p>
            <a:pPr marL="0" indent="0">
              <a:buNone/>
            </a:pPr>
            <a:endParaRPr lang="en-US" sz="1200" dirty="0"/>
          </a:p>
          <a:p>
            <a:pPr marL="0" indent="0">
              <a:buNone/>
            </a:pPr>
            <a:r>
              <a:rPr lang="en-US" sz="2400" b="1" i="1" dirty="0" smtClean="0"/>
              <a:t>Question: </a:t>
            </a:r>
            <a:r>
              <a:rPr lang="en-US" sz="2400" dirty="0" smtClean="0"/>
              <a:t>What factors drive the choice of housing arrangements among older adults?</a:t>
            </a:r>
          </a:p>
          <a:p>
            <a:pPr marL="0" indent="0">
              <a:buNone/>
            </a:pPr>
            <a:endParaRPr lang="en-US" sz="1200" dirty="0"/>
          </a:p>
          <a:p>
            <a:pPr marL="0" indent="0">
              <a:buNone/>
            </a:pPr>
            <a:r>
              <a:rPr lang="en-US" sz="2400" b="1" i="1" dirty="0" smtClean="0"/>
              <a:t>Sneak preview:</a:t>
            </a:r>
            <a:r>
              <a:rPr lang="en-US" sz="2400" dirty="0" smtClean="0"/>
              <a:t> Demographics, lifestyle choice, finances.</a:t>
            </a:r>
            <a:endParaRPr lang="en-US" sz="24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4213186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Patterns of Senior Housing</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1600" dirty="0" smtClean="0"/>
              <a:t>Supply of senior housing has increased rapidly over the past several decades, to over 1.5 million units (following slide).</a:t>
            </a:r>
          </a:p>
          <a:p>
            <a:endParaRPr lang="en-US" sz="1600" dirty="0" smtClean="0"/>
          </a:p>
          <a:p>
            <a:r>
              <a:rPr lang="en-US" sz="1600" dirty="0" smtClean="0"/>
              <a:t>The mix of types of senior housing has changed, reflecting a shift from a decision based on a </a:t>
            </a:r>
            <a:r>
              <a:rPr lang="en-US" sz="1600" b="1" i="1" dirty="0" smtClean="0"/>
              <a:t>need</a:t>
            </a:r>
            <a:r>
              <a:rPr lang="en-US" sz="1600" dirty="0" smtClean="0"/>
              <a:t> for skilled nursing to a </a:t>
            </a:r>
            <a:r>
              <a:rPr lang="en-US" sz="1600" b="1" i="1" dirty="0" smtClean="0"/>
              <a:t>choice </a:t>
            </a:r>
            <a:r>
              <a:rPr lang="en-US" sz="1600" dirty="0" smtClean="0"/>
              <a:t>of lifestyle:</a:t>
            </a:r>
          </a:p>
          <a:p>
            <a:pPr lvl="1"/>
            <a:r>
              <a:rPr lang="en-US" sz="1400" dirty="0" smtClean="0"/>
              <a:t>Skilled nursing accounted </a:t>
            </a:r>
            <a:r>
              <a:rPr lang="en-US" sz="1400" dirty="0"/>
              <a:t>for over 70% of senior housing in the 1960s and </a:t>
            </a:r>
            <a:r>
              <a:rPr lang="en-US" sz="1400" dirty="0" smtClean="0"/>
              <a:t>70s, but</a:t>
            </a:r>
          </a:p>
          <a:p>
            <a:pPr lvl="1"/>
            <a:r>
              <a:rPr lang="en-US" sz="1400" dirty="0" smtClean="0"/>
              <a:t>now </a:t>
            </a:r>
            <a:r>
              <a:rPr lang="en-US" sz="1400" dirty="0"/>
              <a:t>accounts for less than half of senior housing, as independent living, assisted living and CCRCs </a:t>
            </a:r>
            <a:r>
              <a:rPr lang="en-US" sz="1400" dirty="0" smtClean="0"/>
              <a:t>(Continuing Care Retirement Communities) have expanded.</a:t>
            </a:r>
          </a:p>
          <a:p>
            <a:pPr lvl="1"/>
            <a:endParaRPr lang="en-US" sz="1400" dirty="0"/>
          </a:p>
          <a:p>
            <a:r>
              <a:rPr lang="en-US" sz="1600" dirty="0" smtClean="0"/>
              <a:t>Moves to senior housing have become two to three times more common in recent years than they were a generation or two ago (second following slide).</a:t>
            </a:r>
          </a:p>
          <a:p>
            <a:endParaRPr lang="en-US" sz="1600" dirty="0"/>
          </a:p>
          <a:p>
            <a:r>
              <a:rPr lang="en-US" sz="1600" dirty="0" smtClean="0"/>
              <a:t>These moves to senior housing take place at younger ages than they had in the past. In the early years of our study (1968-1984), there were few moves to senior housing until the individual reached age 85 or older. In the most recent period (1996-2011), the bulk of the moves still take place among those age 80 and older, but there are a significant number of moves to senior housing among those age 70 to 80.</a:t>
            </a:r>
            <a:endParaRPr lang="en-US" sz="16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50592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Supply of Seniors Housing, by type</a:t>
            </a:r>
            <a:endParaRPr lang="en-US" sz="2800" dirty="0"/>
          </a:p>
        </p:txBody>
      </p:sp>
      <p:sp>
        <p:nvSpPr>
          <p:cNvPr id="2" name="Slide Number Placeholder 1"/>
          <p:cNvSpPr>
            <a:spLocks noGrp="1"/>
          </p:cNvSpPr>
          <p:nvPr>
            <p:ph type="sldNum" sz="quarter" idx="12"/>
          </p:nvPr>
        </p:nvSpPr>
        <p:spPr/>
        <p:txBody>
          <a:bodyPr/>
          <a:lstStyle/>
          <a:p>
            <a:pPr>
              <a:defRPr/>
            </a:pPr>
            <a:fld id="{EA8BDB60-469D-4605-A636-04EC72E25A70}" type="slidenum">
              <a:rPr lang="en-US" smtClean="0"/>
              <a:pPr>
                <a:defRPr/>
              </a:pPr>
              <a:t>4</a:t>
            </a:fld>
            <a:endParaRPr lang="en-US"/>
          </a:p>
        </p:txBody>
      </p:sp>
      <p:sp>
        <p:nvSpPr>
          <p:cNvPr id="6147" name="Rectangle 7"/>
          <p:cNvSpPr>
            <a:spLocks noChangeArrowheads="1"/>
          </p:cNvSpPr>
          <p:nvPr/>
        </p:nvSpPr>
        <p:spPr bwMode="auto">
          <a:xfrm>
            <a:off x="161925" y="9525"/>
            <a:ext cx="86106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endParaRPr lang="en-US" sz="2400" b="1" dirty="0">
              <a:solidFill>
                <a:schemeClr val="bg1"/>
              </a:solidFill>
              <a:latin typeface="+mj-lt"/>
              <a:cs typeface="Arial" pitchFamily="34" charset="0"/>
            </a:endParaRPr>
          </a:p>
        </p:txBody>
      </p:sp>
      <p:graphicFrame>
        <p:nvGraphicFramePr>
          <p:cNvPr id="6" name="Chart 5"/>
          <p:cNvGraphicFramePr/>
          <p:nvPr>
            <p:extLst>
              <p:ext uri="{D42A27DB-BD31-4B8C-83A1-F6EECF244321}">
                <p14:modId xmlns:p14="http://schemas.microsoft.com/office/powerpoint/2010/main" val="254871238"/>
              </p:ext>
            </p:extLst>
          </p:nvPr>
        </p:nvGraphicFramePr>
        <p:xfrm>
          <a:off x="161925" y="1143000"/>
          <a:ext cx="8753474"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3036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534400" cy="781050"/>
          </a:xfrm>
        </p:spPr>
        <p:txBody>
          <a:bodyPr/>
          <a:lstStyle/>
          <a:p>
            <a:r>
              <a:rPr lang="en-US" sz="2800" dirty="0" smtClean="0"/>
              <a:t>Frequency of Moves into Senior Housing</a:t>
            </a:r>
            <a:endParaRPr lang="en-US" sz="28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5</a:t>
            </a:fld>
            <a:endParaRPr lang="en-US">
              <a:solidFill>
                <a:srgbClr val="0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6875722"/>
              </p:ext>
            </p:extLst>
          </p:nvPr>
        </p:nvGraphicFramePr>
        <p:xfrm>
          <a:off x="304800" y="990600"/>
          <a:ext cx="86106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2726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Patterns of Housing Choice:  </a:t>
            </a:r>
            <a:br>
              <a:rPr lang="en-US" dirty="0" smtClean="0"/>
            </a:br>
            <a:r>
              <a:rPr lang="en-US" dirty="0" smtClean="0"/>
              <a:t>Then and Now</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1600" dirty="0" smtClean="0"/>
              <a:t>The next two charts show the percentage that live in apartments (multifamily, or MF), single family homes (SF), shared living (i.e. in another household, often headed by a family member), or senior living.</a:t>
            </a:r>
          </a:p>
          <a:p>
            <a:endParaRPr lang="en-US" sz="1600" dirty="0"/>
          </a:p>
          <a:p>
            <a:r>
              <a:rPr lang="en-US" sz="1600" dirty="0" smtClean="0"/>
              <a:t>The early period (1968-1984) displays a familiar life-cycle of housing choice:</a:t>
            </a:r>
          </a:p>
          <a:p>
            <a:pPr lvl="1"/>
            <a:r>
              <a:rPr lang="en-US" sz="1400" dirty="0" smtClean="0"/>
              <a:t>Among those in the 20s, apartment living is relatively common, as is shared living, which includes living with parents or other family, or other roommates. Living as head of household in a single family house is relatively uncommon;</a:t>
            </a:r>
          </a:p>
          <a:p>
            <a:pPr lvl="1"/>
            <a:r>
              <a:rPr lang="en-US" sz="1400" dirty="0" smtClean="0"/>
              <a:t>Multifamily and shared living decline during the 30s and 40s and then their share of overall age-group population are relatively stable through most of adulthood. Single family residence rises to be the largest type of housing choice;</a:t>
            </a:r>
          </a:p>
          <a:p>
            <a:pPr lvl="1"/>
            <a:r>
              <a:rPr lang="en-US" sz="1400" dirty="0" smtClean="0"/>
              <a:t>After retirement ages, the single-family share declines, largely offset by a rise in shared housing. In many cases the older adult is living with adult children;</a:t>
            </a:r>
          </a:p>
          <a:p>
            <a:pPr lvl="1"/>
            <a:r>
              <a:rPr lang="en-US" sz="1400" dirty="0" smtClean="0"/>
              <a:t>There is little senior housing, and mainly among those age 85 and older.</a:t>
            </a:r>
          </a:p>
          <a:p>
            <a:endParaRPr lang="en-US" sz="1600" dirty="0" smtClean="0"/>
          </a:p>
          <a:p>
            <a:r>
              <a:rPr lang="en-US" sz="1600" dirty="0" smtClean="0"/>
              <a:t>The most recent </a:t>
            </a:r>
            <a:r>
              <a:rPr lang="en-US" sz="1600" dirty="0"/>
              <a:t>period (1996-2011) </a:t>
            </a:r>
            <a:r>
              <a:rPr lang="en-US" sz="1600" dirty="0" smtClean="0"/>
              <a:t>shows changes in housing choice of older Americans:</a:t>
            </a:r>
          </a:p>
          <a:p>
            <a:pPr lvl="1"/>
            <a:r>
              <a:rPr lang="en-US" sz="1400" dirty="0" smtClean="0"/>
              <a:t>Senior housing is a much larger share of living arrangements among older Americans;</a:t>
            </a:r>
          </a:p>
          <a:p>
            <a:pPr lvl="1"/>
            <a:r>
              <a:rPr lang="en-US" sz="1400" dirty="0" smtClean="0"/>
              <a:t>Occupancy in senior housing is significant among those as young as the early 70s;</a:t>
            </a:r>
          </a:p>
          <a:p>
            <a:pPr lvl="1"/>
            <a:r>
              <a:rPr lang="en-US" sz="1400" dirty="0" smtClean="0"/>
              <a:t>The increase in senior housing comes at the expense of shared housing.</a:t>
            </a:r>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42162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Occupancy Shares by Age, 1968-1984</a:t>
            </a:r>
            <a:endParaRPr lang="en-US" sz="28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7</a:t>
            </a:fld>
            <a:endParaRPr lang="en-US">
              <a:solidFill>
                <a:srgbClr val="000000"/>
              </a:solidFill>
            </a:endParaRPr>
          </a:p>
        </p:txBody>
      </p:sp>
      <p:graphicFrame>
        <p:nvGraphicFramePr>
          <p:cNvPr id="7" name="Chart 6"/>
          <p:cNvGraphicFramePr/>
          <p:nvPr>
            <p:extLst>
              <p:ext uri="{D42A27DB-BD31-4B8C-83A1-F6EECF244321}">
                <p14:modId xmlns:p14="http://schemas.microsoft.com/office/powerpoint/2010/main" val="2533670377"/>
              </p:ext>
            </p:extLst>
          </p:nvPr>
        </p:nvGraphicFramePr>
        <p:xfrm>
          <a:off x="457200" y="1066800"/>
          <a:ext cx="84582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7707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Occupancy Shares by Age, 1996-2011</a:t>
            </a:r>
            <a:endParaRPr lang="en-US" sz="2800" dirty="0"/>
          </a:p>
        </p:txBody>
      </p:sp>
      <p:sp>
        <p:nvSpPr>
          <p:cNvPr id="4" name="Slide Number Placeholder 3"/>
          <p:cNvSpPr>
            <a:spLocks noGrp="1"/>
          </p:cNvSpPr>
          <p:nvPr>
            <p:ph type="sldNum" sz="quarter" idx="12"/>
          </p:nvPr>
        </p:nvSpPr>
        <p:spPr/>
        <p:txBody>
          <a:bodyPr/>
          <a:lstStyle/>
          <a:p>
            <a:pPr>
              <a:defRPr/>
            </a:pPr>
            <a:fld id="{EA8BDB60-469D-4605-A636-04EC72E25A70}" type="slidenum">
              <a:rPr lang="en-US" smtClean="0">
                <a:solidFill>
                  <a:srgbClr val="000000"/>
                </a:solidFill>
              </a:rPr>
              <a:pPr>
                <a:defRPr/>
              </a:pPr>
              <a:t>8</a:t>
            </a:fld>
            <a:endParaRPr lang="en-US">
              <a:solidFill>
                <a:srgbClr val="000000"/>
              </a:solidFill>
            </a:endParaRPr>
          </a:p>
        </p:txBody>
      </p:sp>
      <p:graphicFrame>
        <p:nvGraphicFramePr>
          <p:cNvPr id="5" name="Chart 4"/>
          <p:cNvGraphicFramePr/>
          <p:nvPr>
            <p:extLst>
              <p:ext uri="{D42A27DB-BD31-4B8C-83A1-F6EECF244321}">
                <p14:modId xmlns:p14="http://schemas.microsoft.com/office/powerpoint/2010/main" val="4291020612"/>
              </p:ext>
            </p:extLst>
          </p:nvPr>
        </p:nvGraphicFramePr>
        <p:xfrm>
          <a:off x="533400" y="1143000"/>
          <a:ext cx="78486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9688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8_Office Theme">
  <a:themeElements>
    <a:clrScheme name="Custom 9">
      <a:dk1>
        <a:srgbClr val="000000"/>
      </a:dk1>
      <a:lt1>
        <a:sysClr val="window" lastClr="FFFFFF"/>
      </a:lt1>
      <a:dk2>
        <a:srgbClr val="1F497D"/>
      </a:dk2>
      <a:lt2>
        <a:srgbClr val="EEECE1"/>
      </a:lt2>
      <a:accent1>
        <a:srgbClr val="B8E3E0"/>
      </a:accent1>
      <a:accent2>
        <a:srgbClr val="2D2D8A"/>
      </a:accent2>
      <a:accent3>
        <a:srgbClr val="9BBB59"/>
      </a:accent3>
      <a:accent4>
        <a:srgbClr val="99CC00"/>
      </a:accent4>
      <a:accent5>
        <a:srgbClr val="4BACC6"/>
      </a:accent5>
      <a:accent6>
        <a:srgbClr val="F79646"/>
      </a:accent6>
      <a:hlink>
        <a:srgbClr val="0000FF"/>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15110</TotalTime>
  <Words>3349</Words>
  <Application>Microsoft Office PowerPoint</Application>
  <PresentationFormat>On-screen Show (4:3)</PresentationFormat>
  <Paragraphs>234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8_Office Theme</vt:lpstr>
      <vt:lpstr>Demographic and Financial Determinants of Housing Choice in Retirement</vt:lpstr>
      <vt:lpstr>Demographic and Financial Determinants  of Housing Choice in Retirement</vt:lpstr>
      <vt:lpstr>Senior Living: Yesterday, Today and Tomorrow</vt:lpstr>
      <vt:lpstr>Historical Patterns of Senior Housing</vt:lpstr>
      <vt:lpstr>Supply of Seniors Housing, by type</vt:lpstr>
      <vt:lpstr>Frequency of Moves into Senior Housing</vt:lpstr>
      <vt:lpstr>Lifecycle Patterns of Housing Choice:   Then and Now</vt:lpstr>
      <vt:lpstr>Occupancy Shares by Age, 1968-1984</vt:lpstr>
      <vt:lpstr>Occupancy Shares by Age, 1996-2011</vt:lpstr>
      <vt:lpstr>Demographics Matter For Housing Choice </vt:lpstr>
      <vt:lpstr>Penetration Rates of Senior Housing Are As Expected…  But With a Few Surprises!</vt:lpstr>
      <vt:lpstr>Penetration Rates</vt:lpstr>
      <vt:lpstr>Wealth Patterns Among Types of Housing Choice</vt:lpstr>
      <vt:lpstr>Wealth Patterns Among Types of Housing Choice</vt:lpstr>
      <vt:lpstr>The Impact of Wealth on Choice of Senior Housing is Different for Younger and Older Seniors</vt:lpstr>
      <vt:lpstr>Role of Wealth in Senior Housing Choice</vt:lpstr>
      <vt:lpstr>An Econometric Model of Senior Housing Choice Confirms the Statistical Significance of the Preceding Charts</vt:lpstr>
      <vt:lpstr>A Picture’s Worth a Thousand Words: Charting the Model’s Results</vt:lpstr>
      <vt:lpstr>Wealth Increases Choice of Senior Housing</vt:lpstr>
      <vt:lpstr>Takeaway Messages</vt:lpstr>
      <vt:lpstr>The Full Research Study is Available Online</vt:lpstr>
      <vt:lpstr>PowerPoint Presentation</vt:lpstr>
    </vt:vector>
  </TitlesOfParts>
  <Company>5 Oceans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Luton</dc:creator>
  <cp:lastModifiedBy>Kyle Gustafson</cp:lastModifiedBy>
  <cp:revision>869</cp:revision>
  <cp:lastPrinted>2015-04-08T18:03:58Z</cp:lastPrinted>
  <dcterms:created xsi:type="dcterms:W3CDTF">2007-07-09T20:18:17Z</dcterms:created>
  <dcterms:modified xsi:type="dcterms:W3CDTF">2015-04-10T19:31:42Z</dcterms:modified>
</cp:coreProperties>
</file>